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8"/>
  </p:notesMasterIdLst>
  <p:sldIdLst>
    <p:sldId id="256" r:id="rId5"/>
    <p:sldId id="331" r:id="rId6"/>
    <p:sldId id="8634" r:id="rId7"/>
    <p:sldId id="8638" r:id="rId8"/>
    <p:sldId id="8628" r:id="rId9"/>
    <p:sldId id="8648" r:id="rId10"/>
    <p:sldId id="8651" r:id="rId11"/>
    <p:sldId id="8649" r:id="rId12"/>
    <p:sldId id="8650" r:id="rId13"/>
    <p:sldId id="8652" r:id="rId14"/>
    <p:sldId id="8639" r:id="rId15"/>
    <p:sldId id="8645" r:id="rId16"/>
    <p:sldId id="8653" r:id="rId17"/>
    <p:sldId id="8656" r:id="rId18"/>
    <p:sldId id="8657" r:id="rId19"/>
    <p:sldId id="8671" r:id="rId20"/>
    <p:sldId id="8660" r:id="rId21"/>
    <p:sldId id="8661" r:id="rId22"/>
    <p:sldId id="8662" r:id="rId23"/>
    <p:sldId id="8664" r:id="rId24"/>
    <p:sldId id="8665" r:id="rId25"/>
    <p:sldId id="8669" r:id="rId26"/>
    <p:sldId id="8666" r:id="rId27"/>
    <p:sldId id="8670" r:id="rId28"/>
    <p:sldId id="8667" r:id="rId29"/>
    <p:sldId id="8668" r:id="rId30"/>
    <p:sldId id="8654" r:id="rId31"/>
    <p:sldId id="8655" r:id="rId32"/>
    <p:sldId id="8640" r:id="rId33"/>
    <p:sldId id="8641" r:id="rId34"/>
    <p:sldId id="8642" r:id="rId35"/>
    <p:sldId id="8643" r:id="rId36"/>
    <p:sldId id="8644" r:id="rId37"/>
    <p:sldId id="8658" r:id="rId38"/>
    <p:sldId id="8672" r:id="rId39"/>
    <p:sldId id="8673" r:id="rId40"/>
    <p:sldId id="8674" r:id="rId41"/>
    <p:sldId id="8659" r:id="rId42"/>
    <p:sldId id="8646" r:id="rId43"/>
    <p:sldId id="8647" r:id="rId44"/>
    <p:sldId id="8663" r:id="rId45"/>
    <p:sldId id="8615" r:id="rId46"/>
    <p:sldId id="268" r:id="rId47"/>
  </p:sldIdLst>
  <p:sldSz cx="18288000" cy="10287000"/>
  <p:notesSz cx="6858000" cy="9144000"/>
  <p:embeddedFontLs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5" autoAdjust="0"/>
    <p:restoredTop sz="94660"/>
  </p:normalViewPr>
  <p:slideViewPr>
    <p:cSldViewPr snapToGrid="0">
      <p:cViewPr varScale="1">
        <p:scale>
          <a:sx n="56" d="100"/>
          <a:sy n="56" d="100"/>
        </p:scale>
        <p:origin x="706" y="4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5T01:00:33.866"/>
    </inkml:context>
    <inkml:brush xml:id="br0">
      <inkml:brushProperty name="width" value="0.05" units="cm"/>
      <inkml:brushProperty name="height" value="0.05" units="cm"/>
    </inkml:brush>
  </inkml:definitions>
  <inkml:trace contextRef="#ctx0" brushRef="#br0">221 432 24575,'407'0'0,"-506"4"0,0 4 0,-102 23 0,170-26 0,0-1 0,0-2 0,0-1 0,-39-3 0,68 2 0,1 0 0,0 0 0,-1 0 0,1 0 0,0-1 0,-1 1 0,1 0 0,0 0 0,-1-1 0,1 1 0,0-1 0,-1 1 0,1-1 0,0 0 0,0 0 0,0 1 0,0-1 0,0 0 0,0 0 0,0 0 0,0 0 0,0 0 0,0 0 0,0 0 0,1-1 0,-1 1 0,0 0 0,1 0 0,-1 0 0,1-1 0,-1 1 0,1 0 0,0-1 0,-1 1 0,1 0 0,0-1 0,0 1 0,0-1 0,0 1 0,0 0 0,1-1 0,-1 1 0,0 0 0,0-1 0,1 1 0,-1 0 0,1-1 0,-1 1 0,2-2 0,4-10 0,1 0 0,0 1 0,17-23 0,-11 17 0,13-27 0,29-69 0,-35 69 0,44-72 0,-63 115 0,0 1 0,0-1 0,0 0 0,0 1 0,0-1 0,0 1 0,0 0 0,1-1 0,-1 1 0,1 0 0,-1 0 0,1 0 0,-1 0 0,1 0 0,0 0 0,-1 1 0,1-1 0,0 0 0,3 0 0,-4 1 0,1 0 0,-1 1 0,1-1 0,-1 0 0,0 1 0,1-1 0,-1 1 0,1 0 0,-1-1 0,0 1 0,1 0 0,-1 0 0,0 0 0,0 0 0,0 0 0,0 0 0,0 0 0,2 2 0,5 8 0,-2 1 0,1-1 0,-1 1 0,6 19 0,-5-14 0,14 41-57,-17-44-74,0-1 0,1 0 0,0-1 0,0 1 1,2-1-1,0 0 0,0 0 0,1-1 1,16 19-1,-11-20-6695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8.sv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9.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hyperlink" Target="https://wa.me/573206649412" TargetMode="External"/><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14.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A </a:t>
            </a:r>
            <a:r>
              <a:rPr lang="es-CO" sz="4399" b="1" dirty="0" err="1">
                <a:solidFill>
                  <a:srgbClr val="700A89"/>
                </a:solidFill>
                <a:latin typeface="Poppins"/>
                <a:ea typeface="Poppins"/>
                <a:cs typeface="Poppins"/>
                <a:sym typeface="Poppins"/>
              </a:rPr>
              <a:t>Spark</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25DA-C642-089D-A5AF-13EA3C6DD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3C3CD-B512-6E0C-25DD-1366593D3CF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18DB7C5-A2A0-2FBD-9747-2ACB34D59C4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DB6E80-2334-820E-C155-AF1CDD5D451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E48BBE0-32FE-06D6-A646-6B3AC0A758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07FACBB-A610-7C13-28C9-DA8D19FAFC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6D916FE-B168-8468-4319-01E4422F2E5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781E63C-7251-8846-4EAC-5262E650D9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9AC02D4-EFF5-4F6A-FC14-036A1E7AD5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1269A8-DD33-F32F-310C-126A762F655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9DB271-5598-CA76-C6D6-26E664D1013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B721E009-863B-9B0F-11C9-A9AF0AB8F91E}"/>
              </a:ext>
            </a:extLst>
          </p:cNvPr>
          <p:cNvSpPr>
            <a:spLocks noChangeArrowheads="1"/>
          </p:cNvSpPr>
          <p:nvPr/>
        </p:nvSpPr>
        <p:spPr bwMode="auto">
          <a:xfrm>
            <a:off x="1055560" y="3432274"/>
            <a:ext cx="736541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Tarea: contar el número de palabras en un documento</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Origen: archivo de texto dividido en líneas</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Enfoque:</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Cargar archivo desde el disco</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Transformación de líneas: línea  dividida en palabras  dividida en elementos (palabra, 1)</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Agrupar elementos con la misma palabra y sumar los elementos</a:t>
            </a:r>
          </a:p>
          <a:p>
            <a:pPr marL="342900" lvl="3" indent="-342900" eaLnBrk="0" fontAlgn="base" hangingPunct="0">
              <a:spcBef>
                <a:spcPct val="0"/>
              </a:spcBef>
              <a:spcAft>
                <a:spcPct val="0"/>
              </a:spcAft>
              <a:buClrTx/>
              <a:buFont typeface="Arial" panose="020B0604020202020204" pitchFamily="34" charset="0"/>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Resultado de la transformación: RDD con elementos (palabra, frecuencia)</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sp>
        <p:nvSpPr>
          <p:cNvPr id="15" name="CuadroTexto 14">
            <a:extLst>
              <a:ext uri="{FF2B5EF4-FFF2-40B4-BE49-F238E27FC236}">
                <a16:creationId xmlns:a16="http://schemas.microsoft.com/office/drawing/2014/main" id="{576F30D1-72C6-4ABC-0619-83AD621B0EFA}"/>
              </a:ext>
            </a:extLst>
          </p:cNvPr>
          <p:cNvSpPr txBox="1"/>
          <p:nvPr/>
        </p:nvSpPr>
        <p:spPr>
          <a:xfrm>
            <a:off x="9144000" y="3432274"/>
            <a:ext cx="8427718" cy="4431983"/>
          </a:xfrm>
          <a:prstGeom prst="rect">
            <a:avLst/>
          </a:prstGeom>
          <a:noFill/>
        </p:spPr>
        <p:txBody>
          <a:bodyPr wrap="square">
            <a:spAutoFit/>
          </a:bodyPr>
          <a:lstStyle/>
          <a:p>
            <a:pPr>
              <a:buNone/>
            </a:pPr>
            <a:r>
              <a:rPr lang="es-CO" sz="2400" b="1" i="0" dirty="0" err="1">
                <a:solidFill>
                  <a:srgbClr val="282828"/>
                </a:solidFill>
                <a:effectLst/>
                <a:latin typeface="Arial-BoldMT"/>
              </a:rPr>
              <a:t>Transformation</a:t>
            </a:r>
            <a:r>
              <a:rPr lang="es-CO" sz="2400" b="1" i="0" dirty="0">
                <a:solidFill>
                  <a:srgbClr val="282828"/>
                </a:solidFill>
                <a:effectLst/>
                <a:latin typeface="Arial-BoldMT"/>
              </a:rPr>
              <a:t>:</a:t>
            </a:r>
          </a:p>
          <a:p>
            <a:pPr>
              <a:buNone/>
            </a:pPr>
            <a:endParaRPr lang="es-CO" sz="2400" b="1" i="0" dirty="0">
              <a:solidFill>
                <a:srgbClr val="282828"/>
              </a:solidFill>
              <a:effectLst/>
              <a:latin typeface="Arial-BoldMT"/>
            </a:endParaRPr>
          </a:p>
          <a:p>
            <a:pPr>
              <a:buNone/>
            </a:pPr>
            <a:r>
              <a:rPr lang="es-CO" sz="2400" b="1" i="1" dirty="0" err="1">
                <a:solidFill>
                  <a:srgbClr val="354374"/>
                </a:solidFill>
                <a:effectLst/>
                <a:latin typeface="CourierNewPS-BoldItalicMT"/>
              </a:rPr>
              <a:t>lines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sc.textFile</a:t>
            </a:r>
            <a:r>
              <a:rPr lang="es-CO" sz="2400" b="1" i="1" dirty="0">
                <a:solidFill>
                  <a:srgbClr val="354374"/>
                </a:solidFill>
                <a:effectLst/>
                <a:latin typeface="CourierNewPS-BoldItalicMT"/>
              </a:rPr>
              <a:t>("bible.txt")</a:t>
            </a:r>
          </a:p>
          <a:p>
            <a:pPr>
              <a:buNone/>
            </a:pPr>
            <a:r>
              <a:rPr lang="es-CO" sz="2400" b="1" i="1" dirty="0" err="1">
                <a:solidFill>
                  <a:srgbClr val="354374"/>
                </a:solidFill>
                <a:effectLst/>
                <a:latin typeface="CourierNewPS-BoldItalicMT"/>
              </a:rPr>
              <a:t>words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lines.flatMap</a:t>
            </a:r>
            <a:r>
              <a:rPr lang="es-CO" sz="2400" b="1" i="1" dirty="0">
                <a:solidFill>
                  <a:srgbClr val="354374"/>
                </a:solidFill>
                <a:effectLst/>
                <a:latin typeface="CourierNewPS-BoldItalicMT"/>
              </a:rPr>
              <a:t>(lambda line: </a:t>
            </a:r>
            <a:r>
              <a:rPr lang="es-CO" sz="2400" b="1" i="1" dirty="0" err="1">
                <a:solidFill>
                  <a:srgbClr val="354374"/>
                </a:solidFill>
                <a:effectLst/>
                <a:latin typeface="CourierNewPS-BoldItalicMT"/>
              </a:rPr>
              <a:t>line.split</a:t>
            </a:r>
            <a:r>
              <a:rPr lang="es-CO" sz="2400" b="1" i="1" dirty="0">
                <a:solidFill>
                  <a:srgbClr val="354374"/>
                </a:solidFill>
                <a:effectLst/>
                <a:latin typeface="CourierNewPS-BoldItalicMT"/>
              </a:rPr>
              <a:t>(" "))</a:t>
            </a:r>
          </a:p>
          <a:p>
            <a:pPr>
              <a:buNone/>
            </a:pPr>
            <a:r>
              <a:rPr lang="es-CO" sz="2400" b="1" i="1" dirty="0" err="1">
                <a:solidFill>
                  <a:srgbClr val="354374"/>
                </a:solidFill>
                <a:effectLst/>
                <a:latin typeface="CourierNewPS-BoldItalicMT"/>
              </a:rPr>
              <a:t>items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words.map</a:t>
            </a:r>
            <a:r>
              <a:rPr lang="es-CO" sz="2400" b="1" i="1" dirty="0">
                <a:solidFill>
                  <a:srgbClr val="354374"/>
                </a:solidFill>
                <a:effectLst/>
                <a:latin typeface="CourierNewPS-BoldItalicMT"/>
              </a:rPr>
              <a:t>(lambda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1))</a:t>
            </a:r>
          </a:p>
          <a:p>
            <a:pPr>
              <a:buNone/>
            </a:pPr>
            <a:r>
              <a:rPr lang="es-CO" sz="2400" b="1" i="1" dirty="0" err="1">
                <a:solidFill>
                  <a:srgbClr val="354374"/>
                </a:solidFill>
                <a:effectLst/>
                <a:latin typeface="CourierNewPS-BoldItalicMT"/>
              </a:rPr>
              <a:t>counts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items.reduceByKey</a:t>
            </a:r>
            <a:r>
              <a:rPr lang="es-CO" sz="2400" b="1" i="1" dirty="0">
                <a:solidFill>
                  <a:srgbClr val="354374"/>
                </a:solidFill>
                <a:effectLst/>
                <a:latin typeface="CourierNewPS-BoldItalicMT"/>
              </a:rPr>
              <a:t>(lambda a, b: a + b)</a:t>
            </a:r>
          </a:p>
          <a:p>
            <a:pPr>
              <a:buNone/>
            </a:pPr>
            <a:endParaRPr lang="es-CO" sz="2400" b="1" i="1" dirty="0">
              <a:solidFill>
                <a:srgbClr val="354374"/>
              </a:solidFill>
              <a:effectLst/>
              <a:latin typeface="CourierNewPS-BoldItalicMT"/>
            </a:endParaRPr>
          </a:p>
          <a:p>
            <a:pPr>
              <a:buNone/>
            </a:pPr>
            <a:r>
              <a:rPr lang="es-CO" sz="2400" b="1" i="0" dirty="0" err="1">
                <a:solidFill>
                  <a:srgbClr val="282828"/>
                </a:solidFill>
                <a:effectLst/>
                <a:latin typeface="Arial-BoldMT"/>
              </a:rPr>
              <a:t>Action</a:t>
            </a:r>
            <a:r>
              <a:rPr lang="es-CO" sz="2400" b="1" i="0" dirty="0">
                <a:solidFill>
                  <a:srgbClr val="282828"/>
                </a:solidFill>
                <a:effectLst/>
                <a:latin typeface="Arial-BoldMT"/>
              </a:rPr>
              <a:t>:</a:t>
            </a:r>
          </a:p>
          <a:p>
            <a:pPr>
              <a:buNone/>
            </a:pPr>
            <a:r>
              <a:rPr lang="es-CO" sz="2400" b="1" i="0" dirty="0" err="1">
                <a:solidFill>
                  <a:srgbClr val="354374"/>
                </a:solidFill>
                <a:effectLst/>
                <a:latin typeface="CourierNewPS-BoldMT"/>
              </a:rPr>
              <a:t>counts.take</a:t>
            </a:r>
            <a:r>
              <a:rPr lang="es-CO" sz="2400" b="1" i="0" dirty="0">
                <a:solidFill>
                  <a:srgbClr val="354374"/>
                </a:solidFill>
                <a:effectLst/>
                <a:latin typeface="CourierNewPS-BoldMT"/>
              </a:rPr>
              <a:t>(5)</a:t>
            </a:r>
            <a:r>
              <a:rPr lang="es-CO" sz="2800" dirty="0"/>
              <a:t> </a:t>
            </a:r>
            <a:br>
              <a:rPr lang="es-CO" dirty="0"/>
            </a:br>
            <a:endParaRPr lang="es-CO" dirty="0"/>
          </a:p>
        </p:txBody>
      </p:sp>
      <p:sp>
        <p:nvSpPr>
          <p:cNvPr id="17" name="CuadroTexto 16">
            <a:extLst>
              <a:ext uri="{FF2B5EF4-FFF2-40B4-BE49-F238E27FC236}">
                <a16:creationId xmlns:a16="http://schemas.microsoft.com/office/drawing/2014/main" id="{EB393FFF-3850-3BC2-EA2C-9933A97DF90B}"/>
              </a:ext>
            </a:extLst>
          </p:cNvPr>
          <p:cNvSpPr txBox="1"/>
          <p:nvPr/>
        </p:nvSpPr>
        <p:spPr>
          <a:xfrm>
            <a:off x="1197293" y="1006972"/>
            <a:ext cx="9184004" cy="584775"/>
          </a:xfrm>
          <a:prstGeom prst="rect">
            <a:avLst/>
          </a:prstGeom>
          <a:noFill/>
        </p:spPr>
        <p:txBody>
          <a:bodyPr wrap="square">
            <a:spAutoFit/>
          </a:bodyPr>
          <a:lstStyle/>
          <a:p>
            <a:pPr lvl="0" eaLnBrk="0" fontAlgn="base" hangingPunct="0">
              <a:spcBef>
                <a:spcPct val="0"/>
              </a:spcBef>
              <a:spcAft>
                <a:spcPct val="0"/>
              </a:spcAft>
              <a:buClrTx/>
            </a:pPr>
            <a:r>
              <a:rPr lang="es-ES" altLang="es-CO" sz="3200" b="1" dirty="0">
                <a:solidFill>
                  <a:schemeClr val="tx1"/>
                </a:solidFill>
                <a:latin typeface="Arial" panose="020B0604020202020204" pitchFamily="34" charset="0"/>
              </a:rPr>
              <a:t>Ejemplo: recuento de palabras</a:t>
            </a:r>
          </a:p>
        </p:txBody>
      </p:sp>
    </p:spTree>
    <p:extLst>
      <p:ext uri="{BB962C8B-B14F-4D97-AF65-F5344CB8AC3E}">
        <p14:creationId xmlns:p14="http://schemas.microsoft.com/office/powerpoint/2010/main" val="30195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2B1C-7209-D84B-F67B-A28BFE140D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B28F9-2EA6-3A46-DB3B-AF68374B938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0F50B83-A751-2875-56D3-C5CA05662D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1B42DD-4921-F97F-2152-13DCFD82BC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720F6F6-0C83-64B4-61EA-B5C85C77EEF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C410422-E945-1F12-62F1-3BDC9E40DF2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E2C52D-8B49-1592-7A2D-792F7CB0BD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6487D3-3384-3504-0063-BCA77BCE406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C1C9307-2F69-22C0-7BEF-DCAFAD140B4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4008B55-97CE-E4D2-11B8-86C265F182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A82A216-7D5F-D837-8762-C36D8B31622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49AD8B85-09EE-8CC6-71F4-84A559B1CCEE}"/>
              </a:ext>
            </a:extLst>
          </p:cNvPr>
          <p:cNvSpPr txBox="1"/>
          <p:nvPr/>
        </p:nvSpPr>
        <p:spPr>
          <a:xfrm>
            <a:off x="997898" y="997200"/>
            <a:ext cx="6015550" cy="1815882"/>
          </a:xfrm>
          <a:prstGeom prst="rect">
            <a:avLst/>
          </a:prstGeom>
          <a:noFill/>
        </p:spPr>
        <p:txBody>
          <a:bodyPr wrap="square">
            <a:spAutoFit/>
          </a:bodyPr>
          <a:lstStyle/>
          <a:p>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br>
              <a:rPr lang="es-CO" sz="2800" dirty="0"/>
            </a:br>
            <a:endParaRPr lang="es-CO" sz="2800" b="1" dirty="0"/>
          </a:p>
        </p:txBody>
      </p:sp>
      <p:pic>
        <p:nvPicPr>
          <p:cNvPr id="13" name="Imagen 12" descr="Imagen que contiene Interfaz de usuario gráfica&#10;&#10;El contenido generado por IA puede ser incorrecto.">
            <a:extLst>
              <a:ext uri="{FF2B5EF4-FFF2-40B4-BE49-F238E27FC236}">
                <a16:creationId xmlns:a16="http://schemas.microsoft.com/office/drawing/2014/main" id="{76983B5E-89B8-2514-7664-F7F91A7DB36B}"/>
              </a:ext>
            </a:extLst>
          </p:cNvPr>
          <p:cNvPicPr>
            <a:picLocks noChangeAspect="1"/>
          </p:cNvPicPr>
          <p:nvPr/>
        </p:nvPicPr>
        <p:blipFill>
          <a:blip r:embed="rId5"/>
          <a:stretch>
            <a:fillRect/>
          </a:stretch>
        </p:blipFill>
        <p:spPr>
          <a:xfrm>
            <a:off x="7877674" y="1951307"/>
            <a:ext cx="9221487" cy="6992326"/>
          </a:xfrm>
          <a:prstGeom prst="rect">
            <a:avLst/>
          </a:prstGeom>
        </p:spPr>
      </p:pic>
      <p:sp>
        <p:nvSpPr>
          <p:cNvPr id="15" name="CuadroTexto 14">
            <a:extLst>
              <a:ext uri="{FF2B5EF4-FFF2-40B4-BE49-F238E27FC236}">
                <a16:creationId xmlns:a16="http://schemas.microsoft.com/office/drawing/2014/main" id="{81C38E67-C3E7-0F3A-CE9A-21995AC45106}"/>
              </a:ext>
            </a:extLst>
          </p:cNvPr>
          <p:cNvSpPr txBox="1"/>
          <p:nvPr/>
        </p:nvSpPr>
        <p:spPr>
          <a:xfrm>
            <a:off x="1430011" y="3712904"/>
            <a:ext cx="6015550" cy="4401205"/>
          </a:xfrm>
          <a:prstGeom prst="rect">
            <a:avLst/>
          </a:prstGeom>
          <a:noFill/>
        </p:spPr>
        <p:txBody>
          <a:bodyPr wrap="square">
            <a:spAutoFit/>
          </a:bodyPr>
          <a:lstStyle/>
          <a:p>
            <a:r>
              <a:rPr lang="es-ES" sz="2800" dirty="0"/>
              <a:t>Novedades de </a:t>
            </a:r>
            <a:r>
              <a:rPr lang="es-ES" sz="2800" dirty="0" err="1"/>
              <a:t>Spark</a:t>
            </a:r>
            <a:r>
              <a:rPr lang="es-ES" sz="2800" dirty="0"/>
              <a:t> 2.x: Mejora el enfoque RDD clásico.</a:t>
            </a:r>
          </a:p>
          <a:p>
            <a:r>
              <a:rPr lang="es-ES" sz="2800" dirty="0"/>
              <a:t>Estructura de datos: </a:t>
            </a:r>
            <a:r>
              <a:rPr lang="es-ES" sz="2800" dirty="0" err="1"/>
              <a:t>DataFrame</a:t>
            </a:r>
            <a:r>
              <a:rPr lang="es-ES" sz="2800" dirty="0"/>
              <a:t> = «RDD con columnas».</a:t>
            </a:r>
          </a:p>
          <a:p>
            <a:r>
              <a:rPr lang="es-ES" sz="2800" dirty="0"/>
              <a:t>– Similar a la tabla de relaciones de bases de datos.</a:t>
            </a:r>
          </a:p>
          <a:p>
            <a:r>
              <a:rPr lang="es-ES" sz="2800" dirty="0"/>
              <a:t>– Con metadatos (nombres de campo, tipos).</a:t>
            </a:r>
          </a:p>
          <a:p>
            <a:r>
              <a:rPr lang="es-ES" sz="2800" dirty="0"/>
              <a:t>– Funciona con columnas. – Se puede usar la sintaxis SQL</a:t>
            </a:r>
            <a:r>
              <a:rPr lang="es-ES" sz="1800" dirty="0"/>
              <a:t>.</a:t>
            </a:r>
            <a:endParaRPr lang="es-CO" sz="1800" dirty="0"/>
          </a:p>
        </p:txBody>
      </p:sp>
    </p:spTree>
    <p:extLst>
      <p:ext uri="{BB962C8B-B14F-4D97-AF65-F5344CB8AC3E}">
        <p14:creationId xmlns:p14="http://schemas.microsoft.com/office/powerpoint/2010/main" val="44881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2F34-DE95-ED29-565E-2E73C026F0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0C7FF5-F234-E90E-98E7-38EE9EC71DF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73C1648-64DE-92F7-1BD6-2EFED967BD5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7E63827-DF91-012B-6121-100D078D72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960D2DE-11A6-B737-2D09-D204555406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A5A0239-10CF-716B-6F6A-C25F8590E3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A47B444-A6C1-F5D0-8691-559F580D54D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69DD0FA-3579-08FE-BAD5-47AA2E9DB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94DBAA9-52DC-3EAF-C5B9-B72CE8B6A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9F1D2C1-1997-5710-E597-6F41D60DD4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4CEA51F-4F25-5273-AFA6-9F7FA1551F3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Tabla&#10;&#10;El contenido generado por IA puede ser incorrecto.">
            <a:extLst>
              <a:ext uri="{FF2B5EF4-FFF2-40B4-BE49-F238E27FC236}">
                <a16:creationId xmlns:a16="http://schemas.microsoft.com/office/drawing/2014/main" id="{A6CE2A73-CC98-EAC7-8110-B51C33057C33}"/>
              </a:ext>
            </a:extLst>
          </p:cNvPr>
          <p:cNvPicPr>
            <a:picLocks noChangeAspect="1"/>
          </p:cNvPicPr>
          <p:nvPr/>
        </p:nvPicPr>
        <p:blipFill>
          <a:blip r:embed="rId5"/>
          <a:stretch>
            <a:fillRect/>
          </a:stretch>
        </p:blipFill>
        <p:spPr>
          <a:xfrm>
            <a:off x="4541061" y="671468"/>
            <a:ext cx="9353715" cy="8944063"/>
          </a:xfrm>
          <a:prstGeom prst="rect">
            <a:avLst/>
          </a:prstGeom>
        </p:spPr>
      </p:pic>
    </p:spTree>
    <p:extLst>
      <p:ext uri="{BB962C8B-B14F-4D97-AF65-F5344CB8AC3E}">
        <p14:creationId xmlns:p14="http://schemas.microsoft.com/office/powerpoint/2010/main" val="117919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30BA-29D7-B468-28D2-3064F75069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D3408-EAA8-ABE2-50C0-A2CD726F12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4EC2C71-EB70-72CF-F214-81AE6A594C5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A06DC74-DBCB-F755-219E-2505652AD7F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B2F2905-9902-F7FF-2C16-B14F0E3A13A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A1780-3EC0-A76F-FE2B-3F979D9B71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997B752-429C-B008-14DF-50FBF7FF20A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B4C55-44FF-7B20-1992-7D1E98C38E0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25AB22E-C000-9948-50F3-309993E269D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08D8FC-A953-05D4-61CB-123B9583B2E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278CA9F-3815-863E-A44F-0AFBAF8D700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8C73168-FDD8-37BA-3FF3-60B7B5292272}"/>
              </a:ext>
            </a:extLst>
          </p:cNvPr>
          <p:cNvSpPr txBox="1"/>
          <p:nvPr/>
        </p:nvSpPr>
        <p:spPr>
          <a:xfrm>
            <a:off x="997898" y="997200"/>
            <a:ext cx="15198412" cy="954107"/>
          </a:xfrm>
          <a:prstGeom prst="rect">
            <a:avLst/>
          </a:prstGeom>
          <a:noFill/>
        </p:spPr>
        <p:txBody>
          <a:bodyPr wrap="square">
            <a:spAutoFit/>
          </a:bodyPr>
          <a:lstStyle/>
          <a:p>
            <a:r>
              <a:rPr lang="es-ES" sz="2800" b="1" dirty="0"/>
              <a:t>La Pereza Permite la inteligencia: </a:t>
            </a:r>
            <a:r>
              <a:rPr lang="es-ES" sz="2800" spc="90" dirty="0"/>
              <a:t>el</a:t>
            </a:r>
            <a:r>
              <a:rPr lang="es-ES" sz="2800" spc="-50" dirty="0"/>
              <a:t> </a:t>
            </a:r>
            <a:r>
              <a:rPr lang="es-ES" sz="2800" spc="-10" dirty="0"/>
              <a:t>optimizador </a:t>
            </a:r>
            <a:r>
              <a:rPr lang="es-ES" sz="2800" spc="55" dirty="0" err="1"/>
              <a:t>Catalyst</a:t>
            </a:r>
            <a:r>
              <a:rPr lang="es-ES" sz="2800" spc="459" dirty="0"/>
              <a:t> </a:t>
            </a:r>
            <a:r>
              <a:rPr lang="es-ES" sz="2800" dirty="0"/>
              <a:t>reescribe</a:t>
            </a:r>
            <a:r>
              <a:rPr lang="es-ES" sz="2800" spc="495" dirty="0"/>
              <a:t> </a:t>
            </a:r>
            <a:r>
              <a:rPr lang="es-ES" sz="2800" spc="175" dirty="0"/>
              <a:t>tu</a:t>
            </a:r>
            <a:r>
              <a:rPr lang="es-ES" sz="2800" spc="-20" dirty="0"/>
              <a:t> </a:t>
            </a:r>
            <a:r>
              <a:rPr lang="es-ES" sz="2800" dirty="0"/>
              <a:t>'receta'</a:t>
            </a:r>
            <a:r>
              <a:rPr lang="es-ES" sz="2800" spc="280" dirty="0"/>
              <a:t> </a:t>
            </a:r>
            <a:r>
              <a:rPr lang="es-ES" sz="2800" dirty="0"/>
              <a:t>para</a:t>
            </a:r>
            <a:r>
              <a:rPr lang="es-ES" sz="2800" spc="135" dirty="0"/>
              <a:t> </a:t>
            </a:r>
            <a:r>
              <a:rPr lang="es-ES" sz="2800" dirty="0"/>
              <a:t>una</a:t>
            </a:r>
            <a:r>
              <a:rPr lang="es-ES" sz="2800" spc="135" dirty="0"/>
              <a:t> </a:t>
            </a:r>
            <a:r>
              <a:rPr lang="es-ES" sz="2800" dirty="0"/>
              <a:t>ejecución</a:t>
            </a:r>
            <a:r>
              <a:rPr lang="es-ES" sz="2800" spc="360" dirty="0"/>
              <a:t> </a:t>
            </a:r>
            <a:r>
              <a:rPr lang="es-ES" sz="2800" spc="-10" dirty="0"/>
              <a:t>óptima</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800A2863-260E-AB36-6C79-77FA50F8854D}"/>
              </a:ext>
            </a:extLst>
          </p:cNvPr>
          <p:cNvPicPr>
            <a:picLocks noChangeAspect="1"/>
          </p:cNvPicPr>
          <p:nvPr/>
        </p:nvPicPr>
        <p:blipFill>
          <a:blip r:embed="rId5"/>
          <a:stretch>
            <a:fillRect/>
          </a:stretch>
        </p:blipFill>
        <p:spPr>
          <a:xfrm>
            <a:off x="9927717" y="2370445"/>
            <a:ext cx="7482459" cy="6548818"/>
          </a:xfrm>
          <a:prstGeom prst="rect">
            <a:avLst/>
          </a:prstGeom>
        </p:spPr>
      </p:pic>
      <p:sp>
        <p:nvSpPr>
          <p:cNvPr id="17" name="CuadroTexto 16">
            <a:extLst>
              <a:ext uri="{FF2B5EF4-FFF2-40B4-BE49-F238E27FC236}">
                <a16:creationId xmlns:a16="http://schemas.microsoft.com/office/drawing/2014/main" id="{B341E58F-1709-650B-B323-F7792AB92F2B}"/>
              </a:ext>
            </a:extLst>
          </p:cNvPr>
          <p:cNvSpPr txBox="1"/>
          <p:nvPr/>
        </p:nvSpPr>
        <p:spPr>
          <a:xfrm>
            <a:off x="1189300" y="2644764"/>
            <a:ext cx="8263310" cy="5818965"/>
          </a:xfrm>
          <a:prstGeom prst="rect">
            <a:avLst/>
          </a:prstGeom>
          <a:noFill/>
        </p:spPr>
        <p:txBody>
          <a:bodyPr wrap="square">
            <a:spAutoFit/>
          </a:bodyPr>
          <a:lstStyle/>
          <a:p>
            <a:pPr marL="29845" marR="503555" indent="-1905">
              <a:lnSpc>
                <a:spcPts val="2900"/>
              </a:lnSpc>
              <a:spcBef>
                <a:spcPts val="484"/>
              </a:spcBef>
            </a:pPr>
            <a:r>
              <a:rPr lang="es-ES" sz="2000" kern="1200" spc="20" dirty="0">
                <a:latin typeface="+mn-lt"/>
                <a:cs typeface="Cambria"/>
              </a:rPr>
              <a:t>Como </a:t>
            </a:r>
            <a:r>
              <a:rPr lang="es-ES" sz="2000" kern="1200" spc="20" dirty="0" err="1">
                <a:latin typeface="+mn-lt"/>
                <a:cs typeface="Cambria"/>
              </a:rPr>
              <a:t>Spark</a:t>
            </a:r>
            <a:r>
              <a:rPr lang="es-ES" sz="2000" kern="1200" spc="20" dirty="0">
                <a:latin typeface="+mn-lt"/>
                <a:cs typeface="Cambria"/>
              </a:rPr>
              <a:t> no ejecuta las transformaciones inmediatamente, tiene la oportunidad de analizar el plan de ejecución completo.</a:t>
            </a:r>
          </a:p>
          <a:p>
            <a:pPr marL="12700" marR="280670" indent="1270">
              <a:lnSpc>
                <a:spcPts val="2900"/>
              </a:lnSpc>
              <a:spcBef>
                <a:spcPts val="1900"/>
              </a:spcBef>
            </a:pPr>
            <a:r>
              <a:rPr lang="es-ES" sz="2000" kern="1200" spc="20" dirty="0" err="1">
                <a:latin typeface="+mn-lt"/>
                <a:cs typeface="Calibri"/>
              </a:rPr>
              <a:t>Catalyst</a:t>
            </a:r>
            <a:r>
              <a:rPr lang="es-ES" sz="2000" kern="1200" spc="20" dirty="0">
                <a:latin typeface="+mn-lt"/>
                <a:cs typeface="Calibri"/>
              </a:rPr>
              <a:t> es el motor de optimización de consultas de </a:t>
            </a:r>
            <a:r>
              <a:rPr lang="es-ES" sz="2000" kern="1200" spc="20" dirty="0" err="1">
                <a:latin typeface="+mn-lt"/>
                <a:cs typeface="Calibri"/>
              </a:rPr>
              <a:t>Spark</a:t>
            </a:r>
            <a:r>
              <a:rPr lang="es-ES" sz="2000" kern="1200" spc="20" dirty="0">
                <a:latin typeface="+mn-lt"/>
                <a:cs typeface="Calibri"/>
              </a:rPr>
              <a:t>. Antes de ejecutar una acción, </a:t>
            </a:r>
            <a:r>
              <a:rPr lang="es-ES" sz="2000" kern="1200" spc="20" dirty="0" err="1">
                <a:latin typeface="+mn-lt"/>
                <a:cs typeface="Calibri"/>
              </a:rPr>
              <a:t>Catalyst</a:t>
            </a:r>
            <a:r>
              <a:rPr lang="es-ES" sz="2000" kern="1200" spc="20" dirty="0">
                <a:latin typeface="+mn-lt"/>
                <a:cs typeface="Calibri"/>
              </a:rPr>
              <a:t> toma el DAG (el plan lógico) y lo optimiza en un plan físico eficiente.</a:t>
            </a:r>
          </a:p>
          <a:p>
            <a:pPr marL="23495">
              <a:lnSpc>
                <a:spcPct val="100000"/>
              </a:lnSpc>
              <a:spcBef>
                <a:spcPts val="1220"/>
              </a:spcBef>
            </a:pPr>
            <a:r>
              <a:rPr lang="es-ES" sz="2000" kern="1200" spc="20" dirty="0">
                <a:latin typeface="+mn-lt"/>
                <a:cs typeface="Cambria"/>
              </a:rPr>
              <a:t>Ejemplos de optimización:</a:t>
            </a:r>
          </a:p>
          <a:p>
            <a:pPr marL="1291590" marR="74930" indent="-271780" algn="just">
              <a:lnSpc>
                <a:spcPts val="2900"/>
              </a:lnSpc>
              <a:spcBef>
                <a:spcPts val="1580"/>
              </a:spcBef>
              <a:buChar char="•"/>
              <a:tabLst>
                <a:tab pos="1294130" algn="l"/>
              </a:tabLst>
            </a:pPr>
            <a:r>
              <a:rPr lang="es-ES" sz="2000" kern="1200" spc="20" dirty="0" err="1">
                <a:latin typeface="+mn-lt"/>
                <a:cs typeface="Cambria"/>
              </a:rPr>
              <a:t>Predicate</a:t>
            </a:r>
            <a:r>
              <a:rPr lang="es-ES" sz="2000" kern="1200" spc="20" dirty="0">
                <a:latin typeface="+mn-lt"/>
                <a:cs typeface="Cambria"/>
              </a:rPr>
              <a:t> </a:t>
            </a:r>
            <a:r>
              <a:rPr lang="es-ES" sz="2000" kern="1200" spc="20" dirty="0" err="1">
                <a:latin typeface="+mn-lt"/>
                <a:cs typeface="Cambria"/>
              </a:rPr>
              <a:t>Pushdown</a:t>
            </a:r>
            <a:r>
              <a:rPr lang="es-ES" sz="2000" kern="1200" spc="20" dirty="0">
                <a:latin typeface="+mn-lt"/>
                <a:cs typeface="Cambria"/>
              </a:rPr>
              <a:t>: Mueve las operaciones de filtrado (</a:t>
            </a:r>
            <a:r>
              <a:rPr lang="es-ES" sz="2000" kern="1200" spc="20" dirty="0" err="1">
                <a:latin typeface="+mn-lt"/>
                <a:cs typeface="Cambria"/>
              </a:rPr>
              <a:t>Where</a:t>
            </a:r>
            <a:r>
              <a:rPr lang="es-ES" sz="2000" kern="1200" spc="20" dirty="0">
                <a:latin typeface="+mn-lt"/>
                <a:cs typeface="Cambria"/>
              </a:rPr>
              <a:t>) lo más cerca posible de la fuente de datos para leer menos datos.</a:t>
            </a:r>
          </a:p>
          <a:p>
            <a:pPr marL="1295400" marR="5080" indent="-281940" algn="just">
              <a:lnSpc>
                <a:spcPts val="2850"/>
              </a:lnSpc>
              <a:spcBef>
                <a:spcPts val="1540"/>
              </a:spcBef>
              <a:buChar char="•"/>
              <a:tabLst>
                <a:tab pos="1298575" algn="l"/>
              </a:tabLst>
            </a:pPr>
            <a:r>
              <a:rPr lang="es-ES" sz="2000" kern="1200" spc="20" dirty="0" err="1">
                <a:latin typeface="+mn-lt"/>
                <a:cs typeface="Calibri"/>
              </a:rPr>
              <a:t>Column</a:t>
            </a:r>
            <a:r>
              <a:rPr lang="es-ES" sz="2000" kern="1200" spc="20" dirty="0">
                <a:latin typeface="+mn-lt"/>
                <a:cs typeface="Calibri"/>
              </a:rPr>
              <a:t> </a:t>
            </a:r>
            <a:r>
              <a:rPr lang="es-ES" sz="2000" kern="1200" spc="20" dirty="0" err="1">
                <a:latin typeface="+mn-lt"/>
                <a:cs typeface="Calibri"/>
              </a:rPr>
              <a:t>Pruning</a:t>
            </a:r>
            <a:r>
              <a:rPr lang="es-ES" sz="2000" kern="1200" spc="20" dirty="0">
                <a:latin typeface="+mn-lt"/>
                <a:cs typeface="Calibri"/>
              </a:rPr>
              <a:t>: Ignora las columnas que no son necesarias para la consulta final.</a:t>
            </a:r>
          </a:p>
          <a:p>
            <a:pPr marL="34925">
              <a:lnSpc>
                <a:spcPts val="2995"/>
              </a:lnSpc>
              <a:spcBef>
                <a:spcPts val="1180"/>
              </a:spcBef>
            </a:pPr>
            <a:r>
              <a:rPr lang="es-ES" sz="2000" kern="1200" spc="20" dirty="0">
                <a:latin typeface="+mn-lt"/>
                <a:cs typeface="Cambria"/>
              </a:rPr>
              <a:t>El resultado es que tu código se ejecuta mucho más</a:t>
            </a:r>
          </a:p>
          <a:p>
            <a:pPr marL="27305">
              <a:lnSpc>
                <a:spcPts val="3175"/>
              </a:lnSpc>
            </a:pPr>
            <a:r>
              <a:rPr lang="es-ES" sz="2000" kern="1200" spc="20" dirty="0" err="1">
                <a:latin typeface="+mn-lt"/>
                <a:cs typeface="Cambria"/>
              </a:rPr>
              <a:t>rópido</a:t>
            </a:r>
            <a:r>
              <a:rPr lang="es-ES" sz="2000" kern="1200" spc="20" dirty="0">
                <a:latin typeface="+mn-lt"/>
                <a:cs typeface="Cambria"/>
              </a:rPr>
              <a:t>, sin que tenias que optimizar/o manualmente.</a:t>
            </a:r>
          </a:p>
        </p:txBody>
      </p:sp>
      <p:pic>
        <p:nvPicPr>
          <p:cNvPr id="18" name="object 2">
            <a:extLst>
              <a:ext uri="{FF2B5EF4-FFF2-40B4-BE49-F238E27FC236}">
                <a16:creationId xmlns:a16="http://schemas.microsoft.com/office/drawing/2014/main" id="{114CF18A-29D8-4EB3-33BB-C644ADB335C7}"/>
              </a:ext>
            </a:extLst>
          </p:cNvPr>
          <p:cNvPicPr/>
          <p:nvPr/>
        </p:nvPicPr>
        <p:blipFill>
          <a:blip r:embed="rId6" cstate="print"/>
          <a:stretch>
            <a:fillRect/>
          </a:stretch>
        </p:blipFill>
        <p:spPr>
          <a:xfrm>
            <a:off x="1260420" y="6724650"/>
            <a:ext cx="749300" cy="762000"/>
          </a:xfrm>
          <a:prstGeom prst="rect">
            <a:avLst/>
          </a:prstGeom>
        </p:spPr>
      </p:pic>
      <p:pic>
        <p:nvPicPr>
          <p:cNvPr id="19" name="object 3">
            <a:extLst>
              <a:ext uri="{FF2B5EF4-FFF2-40B4-BE49-F238E27FC236}">
                <a16:creationId xmlns:a16="http://schemas.microsoft.com/office/drawing/2014/main" id="{8D5AABEA-548D-324D-C696-90CBC982D9D4}"/>
              </a:ext>
            </a:extLst>
          </p:cNvPr>
          <p:cNvPicPr/>
          <p:nvPr/>
        </p:nvPicPr>
        <p:blipFill>
          <a:blip r:embed="rId7" cstate="print"/>
          <a:stretch>
            <a:fillRect/>
          </a:stretch>
        </p:blipFill>
        <p:spPr>
          <a:xfrm>
            <a:off x="1247720" y="5439410"/>
            <a:ext cx="774700" cy="812800"/>
          </a:xfrm>
          <a:prstGeom prst="rect">
            <a:avLst/>
          </a:prstGeom>
        </p:spPr>
      </p:pic>
    </p:spTree>
    <p:extLst>
      <p:ext uri="{BB962C8B-B14F-4D97-AF65-F5344CB8AC3E}">
        <p14:creationId xmlns:p14="http://schemas.microsoft.com/office/powerpoint/2010/main" val="151985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0FDC-D590-C925-21B4-7666F3548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D4037D-2DEB-E1AA-A2F6-6FE15B52D21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3A24A8-EBD4-6ED7-B29B-C9470480315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1DBBBB-1B1A-EA8F-94EF-F32DBD0515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E2F2A0A-D303-B446-C04D-9DD882705B7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5B2366-E4C9-CF22-2410-FA930638B8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5B2CC7-C992-D986-A6E0-C44C6B2F319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EF19C5E-89E2-0258-4B21-D769FC37A6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41436CC-9555-894A-8567-0519B8682E8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1FB37E-DAF1-7BC5-CC05-8A862DC4F36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95AD29F-2BDC-0B00-6A5C-7BF9D1DF93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E59A29D6-BE9A-65C2-37F7-F6BF1FC930F5}"/>
              </a:ext>
            </a:extLst>
          </p:cNvPr>
          <p:cNvSpPr txBox="1"/>
          <p:nvPr/>
        </p:nvSpPr>
        <p:spPr>
          <a:xfrm>
            <a:off x="1569398" y="1169943"/>
            <a:ext cx="6015550" cy="523220"/>
          </a:xfrm>
          <a:prstGeom prst="rect">
            <a:avLst/>
          </a:prstGeom>
          <a:noFill/>
        </p:spPr>
        <p:txBody>
          <a:bodyPr wrap="square">
            <a:spAutoFit/>
          </a:bodyPr>
          <a:lstStyle/>
          <a:p>
            <a:r>
              <a:rPr lang="es-CO" sz="2800" b="1" dirty="0"/>
              <a:t>¿Cómo obtener un </a:t>
            </a:r>
            <a:r>
              <a:rPr lang="es-CO" sz="2800" b="1" dirty="0" err="1"/>
              <a:t>DataFrame</a:t>
            </a:r>
            <a:r>
              <a:rPr lang="es-CO" sz="2800" b="1" dirty="0"/>
              <a:t>?</a:t>
            </a:r>
          </a:p>
        </p:txBody>
      </p:sp>
      <p:sp>
        <p:nvSpPr>
          <p:cNvPr id="19" name="CuadroTexto 18">
            <a:extLst>
              <a:ext uri="{FF2B5EF4-FFF2-40B4-BE49-F238E27FC236}">
                <a16:creationId xmlns:a16="http://schemas.microsoft.com/office/drawing/2014/main" id="{E9A458E6-25FB-2972-E81E-64F461D56B58}"/>
              </a:ext>
            </a:extLst>
          </p:cNvPr>
          <p:cNvSpPr txBox="1"/>
          <p:nvPr/>
        </p:nvSpPr>
        <p:spPr>
          <a:xfrm>
            <a:off x="1569398" y="3008888"/>
            <a:ext cx="6712267" cy="4832092"/>
          </a:xfrm>
          <a:prstGeom prst="rect">
            <a:avLst/>
          </a:prstGeom>
          <a:noFill/>
        </p:spPr>
        <p:txBody>
          <a:bodyPr wrap="square">
            <a:spAutoFit/>
          </a:bodyPr>
          <a:lstStyle/>
          <a:p>
            <a:r>
              <a:rPr lang="es-CO" sz="2800" dirty="0"/>
              <a:t>Transformación desde un RDD existente</a:t>
            </a:r>
          </a:p>
          <a:p>
            <a:pPr marL="457200" indent="-457200">
              <a:buFont typeface="Arial" panose="020B0604020202020204" pitchFamily="34" charset="0"/>
              <a:buChar char="•"/>
            </a:pPr>
            <a:r>
              <a:rPr lang="es-CO" sz="2800" dirty="0"/>
              <a:t>Si es convertible</a:t>
            </a:r>
          </a:p>
          <a:p>
            <a:pPr marL="457200" indent="-457200">
              <a:buFont typeface="Arial" panose="020B0604020202020204" pitchFamily="34" charset="0"/>
              <a:buChar char="•"/>
            </a:pPr>
            <a:r>
              <a:rPr lang="es-CO" sz="2800" dirty="0" err="1"/>
              <a:t>sqlContext.createDataFrame</a:t>
            </a:r>
            <a:r>
              <a:rPr lang="es-CO" sz="2800" dirty="0"/>
              <a:t>(RDD, </a:t>
            </a:r>
            <a:r>
              <a:rPr lang="es-CO" sz="2800" dirty="0" err="1"/>
              <a:t>schema</a:t>
            </a:r>
            <a:r>
              <a:rPr lang="es-CO" sz="2800" dirty="0"/>
              <a:t>)</a:t>
            </a:r>
          </a:p>
          <a:p>
            <a:pPr marL="457200" indent="-457200">
              <a:buFont typeface="Arial" panose="020B0604020202020204" pitchFamily="34" charset="0"/>
              <a:buChar char="•"/>
            </a:pPr>
            <a:r>
              <a:rPr lang="es-CO" sz="2800" dirty="0"/>
              <a:t>Entrada directa del archivo</a:t>
            </a:r>
          </a:p>
          <a:p>
            <a:pPr marL="457200" indent="-457200">
              <a:buFont typeface="Arial" panose="020B0604020202020204" pitchFamily="34" charset="0"/>
              <a:buChar char="•"/>
            </a:pPr>
            <a:r>
              <a:rPr lang="es-CO" sz="2800" dirty="0"/>
              <a:t>El esquema puede definirse (</a:t>
            </a:r>
            <a:r>
              <a:rPr lang="es-CO" sz="2800" dirty="0" err="1"/>
              <a:t>Parquet</a:t>
            </a:r>
            <a:r>
              <a:rPr lang="es-CO" sz="2800" dirty="0"/>
              <a:t>, ORC) o inferirse (CSV)</a:t>
            </a:r>
          </a:p>
          <a:p>
            <a:pPr marL="457200" indent="-457200">
              <a:buFont typeface="Arial" panose="020B0604020202020204" pitchFamily="34" charset="0"/>
              <a:buChar char="•"/>
            </a:pPr>
            <a:r>
              <a:rPr lang="es-CO" sz="2800" dirty="0" err="1"/>
              <a:t>sqlContext.read.format</a:t>
            </a:r>
            <a:r>
              <a:rPr lang="es-CO" sz="2800" dirty="0"/>
              <a:t>(</a:t>
            </a:r>
            <a:r>
              <a:rPr lang="es-CO" sz="2800" dirty="0" err="1"/>
              <a:t>format</a:t>
            </a:r>
            <a:r>
              <a:rPr lang="es-CO" sz="2800" dirty="0"/>
              <a:t>).load(</a:t>
            </a:r>
            <a:r>
              <a:rPr lang="es-CO" sz="2800" dirty="0" err="1"/>
              <a:t>path</a:t>
            </a:r>
            <a:r>
              <a:rPr lang="es-CO" sz="2800" dirty="0"/>
              <a:t>)</a:t>
            </a:r>
          </a:p>
          <a:p>
            <a:pPr marL="457200" indent="-457200">
              <a:buFont typeface="Arial" panose="020B0604020202020204" pitchFamily="34" charset="0"/>
              <a:buChar char="•"/>
            </a:pPr>
            <a:r>
              <a:rPr lang="es-CO" sz="2800" dirty="0"/>
              <a:t>Consulta de </a:t>
            </a:r>
            <a:r>
              <a:rPr lang="es-CO" sz="2800" dirty="0" err="1"/>
              <a:t>Hive</a:t>
            </a:r>
            <a:r>
              <a:rPr lang="es-CO" sz="2800" dirty="0"/>
              <a:t> </a:t>
            </a:r>
            <a:r>
              <a:rPr lang="es-CO" sz="2800" dirty="0" err="1"/>
              <a:t>sqlContext.sql</a:t>
            </a:r>
            <a:r>
              <a:rPr lang="es-CO" sz="2800" dirty="0"/>
              <a:t>(</a:t>
            </a:r>
            <a:r>
              <a:rPr lang="es-CO" sz="2800" dirty="0" err="1"/>
              <a:t>sql_query</a:t>
            </a:r>
            <a:r>
              <a:rPr lang="es-CO" sz="2800" dirty="0"/>
              <a:t>)</a:t>
            </a:r>
            <a:endParaRPr lang="es-CO" sz="1600" dirty="0"/>
          </a:p>
        </p:txBody>
      </p:sp>
      <p:sp>
        <p:nvSpPr>
          <p:cNvPr id="14" name="CuadroTexto 13">
            <a:extLst>
              <a:ext uri="{FF2B5EF4-FFF2-40B4-BE49-F238E27FC236}">
                <a16:creationId xmlns:a16="http://schemas.microsoft.com/office/drawing/2014/main" id="{00DB5E91-DE23-E8B3-5A6D-DF499ABD0628}"/>
              </a:ext>
            </a:extLst>
          </p:cNvPr>
          <p:cNvSpPr txBox="1"/>
          <p:nvPr/>
        </p:nvSpPr>
        <p:spPr>
          <a:xfrm>
            <a:off x="9860279" y="2917448"/>
            <a:ext cx="7382945" cy="6001643"/>
          </a:xfrm>
          <a:prstGeom prst="rect">
            <a:avLst/>
          </a:prstGeom>
          <a:noFill/>
        </p:spPr>
        <p:txBody>
          <a:bodyPr wrap="square">
            <a:spAutoFit/>
          </a:bodyPr>
          <a:lstStyle/>
          <a:p>
            <a:r>
              <a:rPr lang="es-CO" sz="3200" dirty="0"/>
              <a:t>1. Registro de una tabla temporal + consulta SQL</a:t>
            </a:r>
          </a:p>
          <a:p>
            <a:pPr marL="457200" indent="-457200">
              <a:buFont typeface="Arial" panose="020B0604020202020204" pitchFamily="34" charset="0"/>
              <a:buChar char="•"/>
            </a:pPr>
            <a:r>
              <a:rPr lang="es-CO" sz="3200" dirty="0" err="1"/>
              <a:t>DF.registerTempTable</a:t>
            </a:r>
            <a:r>
              <a:rPr lang="es-CO" sz="3200" dirty="0"/>
              <a:t>("table")</a:t>
            </a:r>
          </a:p>
          <a:p>
            <a:pPr marL="457200" indent="-457200">
              <a:buFont typeface="Arial" panose="020B0604020202020204" pitchFamily="34" charset="0"/>
              <a:buChar char="•"/>
            </a:pPr>
            <a:r>
              <a:rPr lang="es-CO" sz="3200" dirty="0" err="1"/>
              <a:t>sqlContext.sql</a:t>
            </a:r>
            <a:r>
              <a:rPr lang="es-CO" sz="3200" dirty="0"/>
              <a:t>("</a:t>
            </a:r>
            <a:r>
              <a:rPr lang="es-CO" sz="3200" dirty="0" err="1"/>
              <a:t>select</a:t>
            </a:r>
            <a:r>
              <a:rPr lang="es-CO" sz="3200" dirty="0"/>
              <a:t> * </a:t>
            </a:r>
            <a:r>
              <a:rPr lang="es-CO" sz="3200" dirty="0" err="1"/>
              <a:t>from</a:t>
            </a:r>
            <a:r>
              <a:rPr lang="es-CO" sz="3200" dirty="0"/>
              <a:t> table")</a:t>
            </a:r>
          </a:p>
          <a:p>
            <a:endParaRPr lang="es-CO" sz="3200" dirty="0"/>
          </a:p>
          <a:p>
            <a:r>
              <a:rPr lang="es-CO" sz="3200" dirty="0"/>
              <a:t>2. API SPARK</a:t>
            </a:r>
          </a:p>
          <a:p>
            <a:pPr marL="457200" indent="-457200">
              <a:buFont typeface="Arial" panose="020B0604020202020204" pitchFamily="34" charset="0"/>
              <a:buChar char="•"/>
            </a:pPr>
            <a:r>
              <a:rPr lang="es-CO" sz="3200" dirty="0" err="1"/>
              <a:t>DF.operations</a:t>
            </a:r>
            <a:r>
              <a:rPr lang="es-CO" sz="3200" dirty="0"/>
              <a:t>; seleccionar, filtrar, unir, agrupar por, ordenar...</a:t>
            </a:r>
          </a:p>
          <a:p>
            <a:pPr marL="457200" indent="-457200">
              <a:buFont typeface="Arial" panose="020B0604020202020204" pitchFamily="34" charset="0"/>
              <a:buChar char="•"/>
            </a:pPr>
            <a:endParaRPr lang="es-CO" sz="3200" dirty="0"/>
          </a:p>
          <a:p>
            <a:r>
              <a:rPr lang="es-CO" sz="3200" dirty="0"/>
              <a:t>3. Convertir a RDD -&gt; Operación RDD (</a:t>
            </a:r>
            <a:r>
              <a:rPr lang="es-CO" sz="3200" dirty="0" err="1"/>
              <a:t>map</a:t>
            </a:r>
            <a:r>
              <a:rPr lang="es-CO" sz="3200" dirty="0"/>
              <a:t>, </a:t>
            </a:r>
            <a:r>
              <a:rPr lang="es-CO" sz="3200" dirty="0" err="1"/>
              <a:t>flatMap</a:t>
            </a:r>
            <a:r>
              <a:rPr lang="es-CO" sz="3200" dirty="0"/>
              <a:t>, etc.) y luego convertir de nuevo -&gt; </a:t>
            </a:r>
            <a:r>
              <a:rPr lang="es-CO" sz="3200" dirty="0" err="1"/>
              <a:t>DataFrame</a:t>
            </a:r>
            <a:endParaRPr lang="es-CO" sz="3200" dirty="0"/>
          </a:p>
        </p:txBody>
      </p:sp>
      <p:sp>
        <p:nvSpPr>
          <p:cNvPr id="17" name="CuadroTexto 16">
            <a:extLst>
              <a:ext uri="{FF2B5EF4-FFF2-40B4-BE49-F238E27FC236}">
                <a16:creationId xmlns:a16="http://schemas.microsoft.com/office/drawing/2014/main" id="{46BD740F-D595-86DF-B0DC-84FCE81A8ADA}"/>
              </a:ext>
            </a:extLst>
          </p:cNvPr>
          <p:cNvSpPr txBox="1"/>
          <p:nvPr/>
        </p:nvSpPr>
        <p:spPr>
          <a:xfrm>
            <a:off x="9860279" y="1091305"/>
            <a:ext cx="9184004" cy="523220"/>
          </a:xfrm>
          <a:prstGeom prst="rect">
            <a:avLst/>
          </a:prstGeom>
          <a:noFill/>
        </p:spPr>
        <p:txBody>
          <a:bodyPr wrap="square">
            <a:spAutoFit/>
          </a:bodyPr>
          <a:lstStyle/>
          <a:p>
            <a:r>
              <a:rPr lang="es-CO" sz="2800" b="1" dirty="0"/>
              <a:t>¿Cómo trabajar con un </a:t>
            </a:r>
            <a:r>
              <a:rPr lang="es-CO" sz="2800" b="1" dirty="0" err="1"/>
              <a:t>DataFrame</a:t>
            </a:r>
            <a:r>
              <a:rPr lang="es-CO" sz="2800" b="1" dirty="0"/>
              <a:t>?</a:t>
            </a:r>
          </a:p>
        </p:txBody>
      </p:sp>
    </p:spTree>
    <p:extLst>
      <p:ext uri="{BB962C8B-B14F-4D97-AF65-F5344CB8AC3E}">
        <p14:creationId xmlns:p14="http://schemas.microsoft.com/office/powerpoint/2010/main" val="10241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F90DC-919E-8EFF-9678-65AAE8810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7B2B59-C321-B861-9DE2-1CBA84341C1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7B4AF4-3B2F-189E-D8C2-4415FFCCD26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B45E7CB-A12D-71A8-D7A7-59AD3B6732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E0ACC30-9557-9761-96C0-C12B38365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FB49D2-1343-BB51-8C4A-B5DAF7326B9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3C1856-7BCB-C6F3-D47D-F0C7C73ABC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3AF078C-07F4-151B-7215-B125FCC7BE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5C7C12A-3043-2979-59C1-88EBB6002BE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C2FC84-BBB5-5382-BB62-315E4B6A27F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3FAA015-2DFB-16FD-C658-5F97A2EBC23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E04D8D4B-B28E-40E4-3C84-D5FA0765B28E}"/>
              </a:ext>
            </a:extLst>
          </p:cNvPr>
          <p:cNvSpPr txBox="1"/>
          <p:nvPr/>
        </p:nvSpPr>
        <p:spPr>
          <a:xfrm>
            <a:off x="931545" y="3171558"/>
            <a:ext cx="8015287" cy="3262432"/>
          </a:xfrm>
          <a:prstGeom prst="rect">
            <a:avLst/>
          </a:prstGeom>
          <a:noFill/>
        </p:spPr>
        <p:txBody>
          <a:bodyPr wrap="square">
            <a:spAutoFit/>
          </a:bodyPr>
          <a:lstStyle/>
          <a:p>
            <a:pPr>
              <a:buNone/>
            </a:pPr>
            <a:r>
              <a:rPr lang="en-US" sz="3600" b="0" i="0" dirty="0">
                <a:solidFill>
                  <a:srgbClr val="282828"/>
                </a:solidFill>
                <a:effectLst/>
                <a:latin typeface="ArialMT"/>
              </a:rPr>
              <a:t>Transformation</a:t>
            </a:r>
          </a:p>
          <a:p>
            <a:pPr>
              <a:buNone/>
            </a:pPr>
            <a:r>
              <a:rPr lang="en-US" sz="2800" b="1" i="1" dirty="0" err="1">
                <a:solidFill>
                  <a:srgbClr val="354374"/>
                </a:solidFill>
                <a:effectLst/>
                <a:latin typeface="CourierNewPS-BoldItalicMT"/>
              </a:rPr>
              <a:t>df_final</a:t>
            </a:r>
            <a:r>
              <a:rPr lang="en-US" sz="2800" b="1" i="1" dirty="0">
                <a:solidFill>
                  <a:srgbClr val="354374"/>
                </a:solidFill>
                <a:effectLst/>
                <a:latin typeface="CourierNewPS-BoldItalicMT"/>
              </a:rPr>
              <a:t> = ( </a:t>
            </a:r>
            <a:r>
              <a:rPr lang="en-US" sz="2800" b="1" i="1" dirty="0" err="1">
                <a:solidFill>
                  <a:srgbClr val="354374"/>
                </a:solidFill>
                <a:effectLst/>
                <a:latin typeface="CourierNewPS-BoldItalicMT"/>
              </a:rPr>
              <a:t>df.withColumn</a:t>
            </a:r>
            <a:r>
              <a:rPr lang="en-US" sz="2800" b="1" i="1" dirty="0">
                <a:solidFill>
                  <a:srgbClr val="354374"/>
                </a:solidFill>
                <a:effectLst/>
                <a:latin typeface="CourierNewPS-BoldItalicMT"/>
              </a:rPr>
              <a:t>("word", explode(split(col("lines"), ' '))) .</a:t>
            </a:r>
            <a:r>
              <a:rPr lang="en-US" sz="2800" b="1" i="1" dirty="0" err="1">
                <a:solidFill>
                  <a:srgbClr val="354374"/>
                </a:solidFill>
                <a:effectLst/>
                <a:latin typeface="CourierNewPS-BoldItalicMT"/>
              </a:rPr>
              <a:t>groupBy</a:t>
            </a:r>
            <a:r>
              <a:rPr lang="en-US" sz="2800" b="1" i="1" dirty="0">
                <a:solidFill>
                  <a:srgbClr val="354374"/>
                </a:solidFill>
                <a:effectLst/>
                <a:latin typeface="CourierNewPS-BoldItalicMT"/>
              </a:rPr>
              <a:t>("word") .count() )</a:t>
            </a:r>
          </a:p>
          <a:p>
            <a:pPr>
              <a:buNone/>
            </a:pPr>
            <a:r>
              <a:rPr lang="en-US" sz="3600" b="0" i="0" dirty="0">
                <a:solidFill>
                  <a:srgbClr val="282828"/>
                </a:solidFill>
                <a:effectLst/>
                <a:latin typeface="ArialMT"/>
              </a:rPr>
              <a:t>Action</a:t>
            </a:r>
          </a:p>
          <a:p>
            <a:pPr>
              <a:buNone/>
            </a:pPr>
            <a:r>
              <a:rPr lang="en-US" sz="2800" b="1" i="1" dirty="0" err="1">
                <a:solidFill>
                  <a:srgbClr val="354374"/>
                </a:solidFill>
                <a:effectLst/>
                <a:latin typeface="CourierNewPS-BoldItalicMT"/>
              </a:rPr>
              <a:t>df_final.show</a:t>
            </a:r>
            <a:r>
              <a:rPr lang="en-US" sz="2800" b="1" i="1" dirty="0">
                <a:solidFill>
                  <a:srgbClr val="354374"/>
                </a:solidFill>
                <a:effectLst/>
                <a:latin typeface="CourierNewPS-BoldItalicMT"/>
              </a:rPr>
              <a:t>()</a:t>
            </a:r>
            <a:r>
              <a:rPr lang="en-US" sz="3600" dirty="0"/>
              <a:t> </a:t>
            </a:r>
            <a:br>
              <a:rPr lang="en-US" dirty="0"/>
            </a:br>
            <a:endParaRPr lang="es-CO" dirty="0"/>
          </a:p>
        </p:txBody>
      </p:sp>
      <p:sp>
        <p:nvSpPr>
          <p:cNvPr id="18" name="CuadroTexto 17">
            <a:extLst>
              <a:ext uri="{FF2B5EF4-FFF2-40B4-BE49-F238E27FC236}">
                <a16:creationId xmlns:a16="http://schemas.microsoft.com/office/drawing/2014/main" id="{13281085-034E-418C-2B08-FA78346683DF}"/>
              </a:ext>
            </a:extLst>
          </p:cNvPr>
          <p:cNvSpPr txBox="1"/>
          <p:nvPr/>
        </p:nvSpPr>
        <p:spPr>
          <a:xfrm>
            <a:off x="9803013" y="3171558"/>
            <a:ext cx="8112441" cy="4370427"/>
          </a:xfrm>
          <a:prstGeom prst="rect">
            <a:avLst/>
          </a:prstGeom>
          <a:noFill/>
        </p:spPr>
        <p:txBody>
          <a:bodyPr wrap="square">
            <a:spAutoFit/>
          </a:bodyPr>
          <a:lstStyle/>
          <a:p>
            <a:pPr>
              <a:buNone/>
            </a:pPr>
            <a:r>
              <a:rPr lang="es-CO" sz="3200" b="0" i="0" dirty="0" err="1">
                <a:solidFill>
                  <a:srgbClr val="282828"/>
                </a:solidFill>
                <a:effectLst/>
                <a:latin typeface="ArialMT"/>
              </a:rPr>
              <a:t>Transformation</a:t>
            </a:r>
            <a:endParaRPr lang="es-CO" sz="3200" b="0" i="0" dirty="0">
              <a:solidFill>
                <a:srgbClr val="282828"/>
              </a:solidFill>
              <a:effectLst/>
              <a:latin typeface="ArialMT"/>
            </a:endParaRPr>
          </a:p>
          <a:p>
            <a:pPr>
              <a:buNone/>
            </a:pPr>
            <a:r>
              <a:rPr lang="es-CO" sz="2400" b="1" i="0" dirty="0" err="1">
                <a:solidFill>
                  <a:srgbClr val="354374"/>
                </a:solidFill>
                <a:effectLst/>
                <a:latin typeface="CourierNewPS-BoldMT"/>
              </a:rPr>
              <a:t>df.registerTempTable</a:t>
            </a:r>
            <a:r>
              <a:rPr lang="es-CO" sz="2400" b="1" i="0" dirty="0">
                <a:solidFill>
                  <a:srgbClr val="354374"/>
                </a:solidFill>
                <a:effectLst/>
                <a:latin typeface="CourierNewPS-BoldMT"/>
              </a:rPr>
              <a:t>("</a:t>
            </a:r>
            <a:r>
              <a:rPr lang="es-CO" sz="2400" b="1" i="0" dirty="0" err="1">
                <a:solidFill>
                  <a:srgbClr val="354374"/>
                </a:solidFill>
                <a:effectLst/>
                <a:latin typeface="CourierNewPS-BoldMT"/>
              </a:rPr>
              <a:t>temp_df</a:t>
            </a:r>
            <a:r>
              <a:rPr lang="es-CO" sz="2400" b="1" i="0" dirty="0">
                <a:solidFill>
                  <a:srgbClr val="354374"/>
                </a:solidFill>
                <a:effectLst/>
                <a:latin typeface="CourierNewPS-BoldMT"/>
              </a:rPr>
              <a:t>")</a:t>
            </a:r>
          </a:p>
          <a:p>
            <a:pPr>
              <a:buNone/>
            </a:pPr>
            <a:r>
              <a:rPr lang="es-CO" sz="2400" b="1" i="1" dirty="0" err="1">
                <a:solidFill>
                  <a:srgbClr val="354374"/>
                </a:solidFill>
                <a:effectLst/>
                <a:latin typeface="CourierNewPS-BoldItalicMT"/>
              </a:rPr>
              <a:t>df_final</a:t>
            </a:r>
            <a:r>
              <a:rPr lang="es-CO" sz="2400" b="1" i="1" dirty="0">
                <a:solidFill>
                  <a:srgbClr val="354374"/>
                </a:solidFill>
                <a:effectLst/>
                <a:latin typeface="CourierNewPS-BoldItalicMT"/>
              </a:rPr>
              <a:t> = ( </a:t>
            </a:r>
            <a:r>
              <a:rPr lang="es-CO" sz="2400" b="1" i="1" dirty="0" err="1">
                <a:solidFill>
                  <a:srgbClr val="354374"/>
                </a:solidFill>
                <a:effectLst/>
                <a:latin typeface="CourierNewPS-BoldItalicMT"/>
              </a:rPr>
              <a:t>sqlContext.sql</a:t>
            </a:r>
            <a:r>
              <a:rPr lang="es-CO" sz="2400" b="1" i="1" dirty="0">
                <a:solidFill>
                  <a:srgbClr val="354374"/>
                </a:solidFill>
                <a:effectLst/>
                <a:latin typeface="CourierNewPS-BoldItalicMT"/>
              </a:rPr>
              <a:t>(“ SELECT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count</a:t>
            </a:r>
            <a:r>
              <a:rPr lang="es-CO" sz="2400" b="1" i="1" dirty="0">
                <a:solidFill>
                  <a:srgbClr val="354374"/>
                </a:solidFill>
                <a:effectLst/>
                <a:latin typeface="CourierNewPS-BoldItalicMT"/>
              </a:rPr>
              <a:t>(*) FROM</a:t>
            </a:r>
          </a:p>
          <a:p>
            <a:pPr>
              <a:buNone/>
            </a:pPr>
            <a:r>
              <a:rPr lang="es-CO" sz="2400" b="1" i="1" dirty="0">
                <a:solidFill>
                  <a:srgbClr val="354374"/>
                </a:solidFill>
                <a:effectLst/>
                <a:latin typeface="CourierNewPS-BoldItalicMT"/>
              </a:rPr>
              <a:t>(SELECT </a:t>
            </a:r>
            <a:r>
              <a:rPr lang="es-CO" sz="2400" b="1" i="1" dirty="0" err="1">
                <a:solidFill>
                  <a:srgbClr val="354374"/>
                </a:solidFill>
                <a:effectLst/>
                <a:latin typeface="CourierNewPS-BoldItalicMT"/>
              </a:rPr>
              <a:t>explode</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split</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Description</a:t>
            </a:r>
            <a:r>
              <a:rPr lang="es-CO" sz="2400" b="1" i="1" dirty="0">
                <a:solidFill>
                  <a:srgbClr val="354374"/>
                </a:solidFill>
                <a:effectLst/>
                <a:latin typeface="CourierNewPS-BoldItalicMT"/>
              </a:rPr>
              <a:t>, ' ')) AS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FROM </a:t>
            </a:r>
            <a:r>
              <a:rPr lang="es-CO" sz="2400" b="1" i="1" dirty="0" err="1">
                <a:solidFill>
                  <a:srgbClr val="354374"/>
                </a:solidFill>
                <a:effectLst/>
                <a:latin typeface="CourierNewPS-BoldItalicMT"/>
              </a:rPr>
              <a:t>temp_df</a:t>
            </a:r>
            <a:r>
              <a:rPr lang="es-CO" sz="2400" b="1" i="1" dirty="0">
                <a:solidFill>
                  <a:srgbClr val="354374"/>
                </a:solidFill>
                <a:effectLst/>
                <a:latin typeface="CourierNewPS-BoldItalicMT"/>
              </a:rPr>
              <a:t>)</a:t>
            </a:r>
          </a:p>
          <a:p>
            <a:pPr>
              <a:buNone/>
            </a:pPr>
            <a:r>
              <a:rPr lang="es-CO" sz="2400" b="1" i="1" dirty="0">
                <a:solidFill>
                  <a:srgbClr val="354374"/>
                </a:solidFill>
                <a:effectLst/>
                <a:latin typeface="CourierNewPS-BoldItalicMT"/>
              </a:rPr>
              <a:t>GROUP BY </a:t>
            </a:r>
            <a:r>
              <a:rPr lang="es-CO" sz="2400" b="1" i="1" dirty="0" err="1">
                <a:solidFill>
                  <a:srgbClr val="354374"/>
                </a:solidFill>
                <a:effectLst/>
                <a:latin typeface="CourierNewPS-BoldItalicMT"/>
              </a:rPr>
              <a:t>word</a:t>
            </a:r>
            <a:endParaRPr lang="es-CO" sz="2400" b="1" i="1" dirty="0">
              <a:solidFill>
                <a:srgbClr val="354374"/>
              </a:solidFill>
              <a:effectLst/>
              <a:latin typeface="CourierNewPS-BoldItalicMT"/>
            </a:endParaRPr>
          </a:p>
          <a:p>
            <a:pPr>
              <a:buNone/>
            </a:pPr>
            <a:r>
              <a:rPr lang="es-CO" sz="2400" b="1" i="1" dirty="0">
                <a:solidFill>
                  <a:srgbClr val="354374"/>
                </a:solidFill>
                <a:effectLst/>
                <a:latin typeface="CourierNewPS-BoldItalicMT"/>
              </a:rPr>
              <a:t>“)</a:t>
            </a:r>
          </a:p>
          <a:p>
            <a:pPr>
              <a:buNone/>
            </a:pPr>
            <a:r>
              <a:rPr lang="es-CO" sz="3200" b="0" i="0" dirty="0" err="1">
                <a:solidFill>
                  <a:srgbClr val="282828"/>
                </a:solidFill>
                <a:effectLst/>
                <a:latin typeface="ArialMT"/>
              </a:rPr>
              <a:t>Action</a:t>
            </a:r>
            <a:endParaRPr lang="es-CO" sz="3200" b="0" i="0" dirty="0">
              <a:solidFill>
                <a:srgbClr val="282828"/>
              </a:solidFill>
              <a:effectLst/>
              <a:latin typeface="ArialMT"/>
            </a:endParaRPr>
          </a:p>
          <a:p>
            <a:pPr>
              <a:buNone/>
            </a:pPr>
            <a:r>
              <a:rPr lang="es-CO" sz="2400" b="1" i="1" dirty="0" err="1">
                <a:solidFill>
                  <a:srgbClr val="354374"/>
                </a:solidFill>
                <a:effectLst/>
                <a:latin typeface="CourierNewPS-BoldItalicMT"/>
              </a:rPr>
              <a:t>df_final.show</a:t>
            </a:r>
            <a:r>
              <a:rPr lang="es-CO" sz="2400" b="1" i="1" dirty="0">
                <a:solidFill>
                  <a:srgbClr val="354374"/>
                </a:solidFill>
                <a:effectLst/>
                <a:latin typeface="CourierNewPS-BoldItalicMT"/>
              </a:rPr>
              <a:t>()</a:t>
            </a:r>
            <a:r>
              <a:rPr lang="es-CO" sz="3200" dirty="0"/>
              <a:t> </a:t>
            </a:r>
            <a:br>
              <a:rPr lang="es-CO" dirty="0"/>
            </a:br>
            <a:endParaRPr lang="es-CO" dirty="0"/>
          </a:p>
        </p:txBody>
      </p:sp>
    </p:spTree>
    <p:extLst>
      <p:ext uri="{BB962C8B-B14F-4D97-AF65-F5344CB8AC3E}">
        <p14:creationId xmlns:p14="http://schemas.microsoft.com/office/powerpoint/2010/main" val="96878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F0F1-90B3-F1A6-A96F-78229D3D43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9848E4-8525-1FA8-1E5D-72C76CD8AE7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52F70D2-DC35-0D66-2633-44FB0C97189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E780456-3C49-67FA-577E-3F89AC58A5A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63CA056-9E23-B97C-7A45-6E21DBFF5DF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B03D979-7B93-1037-8EC1-743C2EE42EFB}"/>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6B26994-919C-49EF-2B44-FCDD41DAC28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1CAF2FE-4F43-A3EF-05DC-CEBA34F468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A0728D1-B520-4799-200F-E8276FE2562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B95016-0257-DDE4-966F-E8D594E996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A909FEC-F2A1-9164-B2FF-4245F1289DE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2" name="Tabla 11">
            <a:extLst>
              <a:ext uri="{FF2B5EF4-FFF2-40B4-BE49-F238E27FC236}">
                <a16:creationId xmlns:a16="http://schemas.microsoft.com/office/drawing/2014/main" id="{927DC583-7672-F611-BC66-BD53E9765464}"/>
              </a:ext>
            </a:extLst>
          </p:cNvPr>
          <p:cNvGraphicFramePr>
            <a:graphicFrameLocks noGrp="1"/>
          </p:cNvGraphicFramePr>
          <p:nvPr>
            <p:extLst>
              <p:ext uri="{D42A27DB-BD31-4B8C-83A1-F6EECF244321}">
                <p14:modId xmlns:p14="http://schemas.microsoft.com/office/powerpoint/2010/main" val="854379293"/>
              </p:ext>
            </p:extLst>
          </p:nvPr>
        </p:nvGraphicFramePr>
        <p:xfrm>
          <a:off x="3162300" y="2352675"/>
          <a:ext cx="12821412" cy="5419724"/>
        </p:xfrm>
        <a:graphic>
          <a:graphicData uri="http://schemas.openxmlformats.org/drawingml/2006/table">
            <a:tbl>
              <a:tblPr/>
              <a:tblGrid>
                <a:gridCol w="4273804">
                  <a:extLst>
                    <a:ext uri="{9D8B030D-6E8A-4147-A177-3AD203B41FA5}">
                      <a16:colId xmlns:a16="http://schemas.microsoft.com/office/drawing/2014/main" val="883026715"/>
                    </a:ext>
                  </a:extLst>
                </a:gridCol>
                <a:gridCol w="4273804">
                  <a:extLst>
                    <a:ext uri="{9D8B030D-6E8A-4147-A177-3AD203B41FA5}">
                      <a16:colId xmlns:a16="http://schemas.microsoft.com/office/drawing/2014/main" val="1714567984"/>
                    </a:ext>
                  </a:extLst>
                </a:gridCol>
                <a:gridCol w="4273804">
                  <a:extLst>
                    <a:ext uri="{9D8B030D-6E8A-4147-A177-3AD203B41FA5}">
                      <a16:colId xmlns:a16="http://schemas.microsoft.com/office/drawing/2014/main" val="926417108"/>
                    </a:ext>
                  </a:extLst>
                </a:gridCol>
              </a:tblGrid>
              <a:tr h="692351">
                <a:tc>
                  <a:txBody>
                    <a:bodyPr/>
                    <a:lstStyle/>
                    <a:p>
                      <a:pPr rtl="0">
                        <a:buNone/>
                      </a:pPr>
                      <a:r>
                        <a:rPr lang="es-CO" sz="2000" b="1">
                          <a:solidFill>
                            <a:srgbClr val="1F1F1F"/>
                          </a:solidFill>
                          <a:effectLst/>
                          <a:latin typeface="Google Sans Text"/>
                        </a:rPr>
                        <a:t>Característica</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b="1">
                          <a:solidFill>
                            <a:srgbClr val="1F1F1F"/>
                          </a:solidFill>
                          <a:effectLst/>
                          <a:latin typeface="Google Sans Text"/>
                        </a:rPr>
                        <a:t>RDD</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b="1">
                          <a:solidFill>
                            <a:srgbClr val="1F1F1F"/>
                          </a:solidFill>
                          <a:effectLst/>
                          <a:latin typeface="Google Sans Text"/>
                        </a:rPr>
                        <a:t>DataFrame</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359232"/>
                  </a:ext>
                </a:extLst>
              </a:tr>
              <a:tr h="1153917">
                <a:tc>
                  <a:txBody>
                    <a:bodyPr/>
                    <a:lstStyle/>
                    <a:p>
                      <a:pPr rtl="0">
                        <a:buNone/>
                      </a:pPr>
                      <a:r>
                        <a:rPr lang="es-CO" sz="2000" b="1">
                          <a:solidFill>
                            <a:srgbClr val="1F1F1F"/>
                          </a:solidFill>
                          <a:effectLst/>
                          <a:latin typeface="Google Sans Text"/>
                        </a:rPr>
                        <a:t>Nivel</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Bajo nivel (control total).</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Alto nivel (abstracción).</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89250"/>
                  </a:ext>
                </a:extLst>
              </a:tr>
              <a:tr h="1153917">
                <a:tc>
                  <a:txBody>
                    <a:bodyPr/>
                    <a:lstStyle/>
                    <a:p>
                      <a:pPr rtl="0">
                        <a:buNone/>
                      </a:pPr>
                      <a:r>
                        <a:rPr lang="es-CO" sz="2000" b="1">
                          <a:solidFill>
                            <a:srgbClr val="1F1F1F"/>
                          </a:solidFill>
                          <a:effectLst/>
                          <a:latin typeface="Google Sans Text"/>
                        </a:rPr>
                        <a:t>Optimización</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No optimizado automáticamente.</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Optimizado por </a:t>
                      </a:r>
                      <a:r>
                        <a:rPr lang="es-CO" sz="2000" dirty="0" err="1">
                          <a:solidFill>
                            <a:srgbClr val="1F1F1F"/>
                          </a:solidFill>
                          <a:effectLst/>
                          <a:latin typeface="Google Sans Text"/>
                        </a:rPr>
                        <a:t>Catalyst</a:t>
                      </a:r>
                      <a:r>
                        <a:rPr lang="es-CO" sz="2000" dirty="0">
                          <a:solidFill>
                            <a:srgbClr val="1F1F1F"/>
                          </a:solidFill>
                          <a:effectLst/>
                          <a:latin typeface="Google Sans Text"/>
                        </a:rPr>
                        <a:t>.</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8484500"/>
                  </a:ext>
                </a:extLst>
              </a:tr>
              <a:tr h="1153917">
                <a:tc>
                  <a:txBody>
                    <a:bodyPr/>
                    <a:lstStyle/>
                    <a:p>
                      <a:pPr rtl="0">
                        <a:buNone/>
                      </a:pPr>
                      <a:r>
                        <a:rPr lang="es-CO" sz="2000" b="1">
                          <a:solidFill>
                            <a:srgbClr val="1F1F1F"/>
                          </a:solidFill>
                          <a:effectLst/>
                          <a:latin typeface="Google Sans Text"/>
                        </a:rPr>
                        <a:t>Sintaxis</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Estilo funcional (Lambdas).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Estilo SQL / DSL.</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011636"/>
                  </a:ext>
                </a:extLst>
              </a:tr>
              <a:tr h="1265622">
                <a:tc>
                  <a:txBody>
                    <a:bodyPr/>
                    <a:lstStyle/>
                    <a:p>
                      <a:pPr rtl="0">
                        <a:buNone/>
                      </a:pPr>
                      <a:r>
                        <a:rPr lang="es-CO" sz="2000" b="1">
                          <a:solidFill>
                            <a:srgbClr val="1F1F1F"/>
                          </a:solidFill>
                          <a:effectLst/>
                          <a:latin typeface="Google Sans Text"/>
                        </a:rPr>
                        <a:t>Uso</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Datos no estructurados complejos.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Datos estructurados/tabulares.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4100263"/>
                  </a:ext>
                </a:extLst>
              </a:tr>
            </a:tbl>
          </a:graphicData>
        </a:graphic>
      </p:graphicFrame>
    </p:spTree>
    <p:extLst>
      <p:ext uri="{BB962C8B-B14F-4D97-AF65-F5344CB8AC3E}">
        <p14:creationId xmlns:p14="http://schemas.microsoft.com/office/powerpoint/2010/main" val="283534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12FD-28CA-9374-7E38-8EF5F7FE86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BC502B-B919-7C3E-2550-91BA4940843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EEC0E0D-4763-7697-BD70-2E144862E0D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94A704F-C5F8-7211-B0C8-13DDC01CC70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CC54A2F-DDE2-2A8C-8ED0-7422623488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BDBDEF1-E8A0-5829-DCAB-13D8F1534CB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F20A355-5EF3-6113-E14B-7D908F5B929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419A73-348B-B2C0-8D8E-D061082A33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3FD734-01C2-3D4E-F3AA-D7DB6BA688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EC1B28-21F1-59CD-CBF4-C86EA72A83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2CF93F-4498-F2CD-2957-A1CA1B6DC1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642AEA2-7C87-EED5-DB01-AA4DE32EAC8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68E5D97F-C46D-ACFE-0CDD-D6D22EAD8EBE}"/>
              </a:ext>
            </a:extLst>
          </p:cNvPr>
          <p:cNvSpPr txBox="1"/>
          <p:nvPr/>
        </p:nvSpPr>
        <p:spPr>
          <a:xfrm>
            <a:off x="1494429" y="1065973"/>
            <a:ext cx="15032515" cy="8710077"/>
          </a:xfrm>
          <a:prstGeom prst="rect">
            <a:avLst/>
          </a:prstGeom>
          <a:noFill/>
        </p:spPr>
        <p:txBody>
          <a:bodyPr wrap="square">
            <a:spAutoFit/>
          </a:bodyPr>
          <a:lstStyle/>
          <a:p>
            <a:r>
              <a:rPr lang="es-ES" sz="2800" b="1" dirty="0"/>
              <a:t>Particiones de datos de </a:t>
            </a:r>
            <a:r>
              <a:rPr lang="es-ES" sz="2800" b="1" dirty="0" err="1"/>
              <a:t>Spark</a:t>
            </a:r>
            <a:endParaRPr lang="es-ES" sz="2800" b="1" dirty="0"/>
          </a:p>
          <a:p>
            <a:endParaRPr lang="es-ES" sz="2800" b="1" dirty="0"/>
          </a:p>
          <a:p>
            <a:r>
              <a:rPr lang="es-ES" sz="2800" dirty="0"/>
              <a:t>Partición</a:t>
            </a:r>
          </a:p>
          <a:p>
            <a:endParaRPr lang="es-ES" sz="2800" dirty="0"/>
          </a:p>
          <a:p>
            <a:r>
              <a:rPr lang="es-ES" sz="2800" dirty="0"/>
              <a:t>– Parte de los datos se gestiona en una tarea</a:t>
            </a:r>
          </a:p>
          <a:p>
            <a:r>
              <a:rPr lang="es-ES" sz="2800" dirty="0"/>
              <a:t>– Partición predeterminada = 1 bloque HDFS = 1 tarea = 1 núcleo</a:t>
            </a:r>
          </a:p>
          <a:p>
            <a:r>
              <a:rPr lang="es-ES" sz="2800" dirty="0"/>
              <a:t>– La partición se gestiona idealmente en el nodo donde se almacena – ¡localidad de datos!</a:t>
            </a:r>
          </a:p>
          <a:p>
            <a:r>
              <a:rPr lang="es-ES" sz="2800" dirty="0"/>
              <a:t>– Más particiones  más tareas  mayor paralelización</a:t>
            </a:r>
          </a:p>
          <a:p>
            <a:r>
              <a:rPr lang="es-ES" sz="2800" dirty="0"/>
              <a:t>•  datos más pequeños  menor eficiencia  mayor sobrecarga</a:t>
            </a:r>
          </a:p>
          <a:p>
            <a:r>
              <a:rPr lang="es-ES" sz="2800" dirty="0"/>
              <a:t>› Valor predeterminado para uniones:</a:t>
            </a:r>
          </a:p>
          <a:p>
            <a:r>
              <a:rPr lang="es-ES" sz="2800" dirty="0"/>
              <a:t>– El número predeterminado de particiones que se usará al mezclar datos para uniones o agregaciones.</a:t>
            </a:r>
          </a:p>
          <a:p>
            <a:r>
              <a:rPr lang="es-ES" sz="2800" dirty="0"/>
              <a:t>– </a:t>
            </a:r>
            <a:r>
              <a:rPr lang="es-ES" sz="2800" dirty="0" err="1"/>
              <a:t>spark.sql.shuffle.partitions</a:t>
            </a:r>
            <a:r>
              <a:rPr lang="es-ES" sz="2800" dirty="0"/>
              <a:t> = 200</a:t>
            </a:r>
          </a:p>
          <a:p>
            <a:endParaRPr lang="es-ES" sz="2800" dirty="0"/>
          </a:p>
          <a:p>
            <a:r>
              <a:rPr lang="es-ES" sz="2800" dirty="0"/>
              <a:t>¿Cómo cambiar el número de particiones?</a:t>
            </a:r>
          </a:p>
          <a:p>
            <a:r>
              <a:rPr lang="es-ES" sz="2800" dirty="0"/>
              <a:t>– en la carga: </a:t>
            </a:r>
            <a:r>
              <a:rPr lang="es-ES" sz="2800" dirty="0" err="1"/>
              <a:t>sc.textFile</a:t>
            </a:r>
            <a:r>
              <a:rPr lang="es-ES" sz="2800" dirty="0"/>
              <a:t>(file, </a:t>
            </a:r>
            <a:r>
              <a:rPr lang="es-ES" sz="2800" dirty="0" err="1"/>
              <a:t>count_of_partitions</a:t>
            </a:r>
            <a:r>
              <a:rPr lang="es-ES" sz="2800" dirty="0"/>
              <a:t>)</a:t>
            </a:r>
          </a:p>
          <a:p>
            <a:r>
              <a:rPr lang="es-ES" sz="2800" dirty="0"/>
              <a:t>– En el código (antes/después de una transformación/acción específica):</a:t>
            </a:r>
          </a:p>
          <a:p>
            <a:pPr marL="457200" indent="-457200">
              <a:buFont typeface="Arial" panose="020B0604020202020204" pitchFamily="34" charset="0"/>
              <a:buChar char="•"/>
            </a:pPr>
            <a:r>
              <a:rPr lang="es-ES" sz="2800" dirty="0" err="1"/>
              <a:t>coalesce</a:t>
            </a:r>
            <a:r>
              <a:rPr lang="es-ES" sz="2800" dirty="0"/>
              <a:t> (</a:t>
            </a:r>
            <a:r>
              <a:rPr lang="es-ES" sz="2800" dirty="0" err="1"/>
              <a:t>count_of_partitions</a:t>
            </a:r>
            <a:r>
              <a:rPr lang="es-ES" sz="2800" dirty="0"/>
              <a:t>)</a:t>
            </a:r>
          </a:p>
          <a:p>
            <a:pPr marL="457200" indent="-457200">
              <a:buFont typeface="Arial" panose="020B0604020202020204" pitchFamily="34" charset="0"/>
              <a:buChar char="•"/>
            </a:pPr>
            <a:r>
              <a:rPr lang="es-ES" sz="2800" dirty="0" err="1"/>
              <a:t>repartition</a:t>
            </a:r>
            <a:r>
              <a:rPr lang="es-ES" sz="2800" dirty="0"/>
              <a:t>(</a:t>
            </a:r>
            <a:r>
              <a:rPr lang="es-ES" sz="2800" dirty="0" err="1"/>
              <a:t>count_of_partitions</a:t>
            </a:r>
            <a:r>
              <a:rPr lang="es-ES" sz="2800" dirty="0"/>
              <a:t>)</a:t>
            </a:r>
          </a:p>
          <a:p>
            <a:pPr marL="457200" indent="-457200">
              <a:buFont typeface="Arial" panose="020B0604020202020204" pitchFamily="34" charset="0"/>
              <a:buChar char="•"/>
            </a:pPr>
            <a:r>
              <a:rPr lang="es-ES" sz="2800" dirty="0" err="1"/>
              <a:t>partitionBy</a:t>
            </a:r>
            <a:r>
              <a:rPr lang="es-ES" sz="2800" dirty="0"/>
              <a:t> (</a:t>
            </a:r>
            <a:r>
              <a:rPr lang="es-ES" sz="2800" dirty="0" err="1"/>
              <a:t>count_of_partitions</a:t>
            </a:r>
            <a:r>
              <a:rPr lang="es-ES" sz="2800" dirty="0"/>
              <a:t>)</a:t>
            </a:r>
            <a:endParaRPr lang="es-CO" sz="2800" dirty="0"/>
          </a:p>
        </p:txBody>
      </p:sp>
    </p:spTree>
    <p:extLst>
      <p:ext uri="{BB962C8B-B14F-4D97-AF65-F5344CB8AC3E}">
        <p14:creationId xmlns:p14="http://schemas.microsoft.com/office/powerpoint/2010/main" val="320261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C29C-1263-84A7-A1CB-474ED913A0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71F404-22B9-BB9F-27B0-E20FCF98CE5F}"/>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697ABC8-E1AE-54F2-3812-25EDD718E9F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DEE6BEA-D37B-5EA4-A71F-BC8613DD6CF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08813E-2386-3ADE-65A0-A3239DD2AF4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98214C7-2EF9-F537-A52D-3A1491BE796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296E508-7E6E-4714-7D31-428494C37C7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8C4B95A-615F-5171-E787-37E2496541C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1008090-F0BB-5137-C6D9-5BE785CEE4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3C50F6F-28AF-D94F-7D4D-411079E5AC0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B08B9A0-86C9-D0F1-EC9B-D76D23BFD49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AC4D4EF6-4AA6-ED3C-0E86-A43D63BD658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Diagrama&#10;&#10;El contenido generado por IA puede ser incorrecto.">
            <a:extLst>
              <a:ext uri="{FF2B5EF4-FFF2-40B4-BE49-F238E27FC236}">
                <a16:creationId xmlns:a16="http://schemas.microsoft.com/office/drawing/2014/main" id="{1CB83829-F3E7-C385-F5BE-FDD34B7A7F4F}"/>
              </a:ext>
            </a:extLst>
          </p:cNvPr>
          <p:cNvPicPr>
            <a:picLocks noChangeAspect="1"/>
          </p:cNvPicPr>
          <p:nvPr/>
        </p:nvPicPr>
        <p:blipFill>
          <a:blip r:embed="rId5"/>
          <a:stretch>
            <a:fillRect/>
          </a:stretch>
        </p:blipFill>
        <p:spPr>
          <a:xfrm>
            <a:off x="1594982" y="2460893"/>
            <a:ext cx="15098035" cy="6478390"/>
          </a:xfrm>
          <a:prstGeom prst="rect">
            <a:avLst/>
          </a:prstGeom>
        </p:spPr>
      </p:pic>
      <p:sp>
        <p:nvSpPr>
          <p:cNvPr id="17" name="CuadroTexto 16">
            <a:extLst>
              <a:ext uri="{FF2B5EF4-FFF2-40B4-BE49-F238E27FC236}">
                <a16:creationId xmlns:a16="http://schemas.microsoft.com/office/drawing/2014/main" id="{0F4C4147-E2D5-DA56-2E82-A7F154349607}"/>
              </a:ext>
            </a:extLst>
          </p:cNvPr>
          <p:cNvSpPr txBox="1"/>
          <p:nvPr/>
        </p:nvSpPr>
        <p:spPr>
          <a:xfrm>
            <a:off x="1594982" y="1086107"/>
            <a:ext cx="9184942" cy="954107"/>
          </a:xfrm>
          <a:prstGeom prst="rect">
            <a:avLst/>
          </a:prstGeom>
          <a:noFill/>
        </p:spPr>
        <p:txBody>
          <a:bodyPr wrap="square">
            <a:spAutoFit/>
          </a:bodyPr>
          <a:lstStyle/>
          <a:p>
            <a:r>
              <a:rPr lang="es-CO" sz="2800" b="1" i="0" dirty="0">
                <a:solidFill>
                  <a:srgbClr val="282828"/>
                </a:solidFill>
                <a:effectLst/>
                <a:latin typeface="Arial-BoldMT"/>
              </a:rPr>
              <a:t>Data </a:t>
            </a:r>
            <a:r>
              <a:rPr lang="es-CO" sz="2800" b="1" i="0" dirty="0" err="1">
                <a:solidFill>
                  <a:srgbClr val="282828"/>
                </a:solidFill>
                <a:effectLst/>
                <a:latin typeface="Arial-BoldMT"/>
              </a:rPr>
              <a:t>locality</a:t>
            </a:r>
            <a:r>
              <a:rPr lang="es-CO" sz="2800" b="1" i="0" dirty="0">
                <a:solidFill>
                  <a:srgbClr val="282828"/>
                </a:solidFill>
                <a:effectLst/>
                <a:latin typeface="Arial-BoldMT"/>
              </a:rPr>
              <a:t> &amp; </a:t>
            </a:r>
            <a:r>
              <a:rPr lang="es-CO" sz="2800" b="1" i="0" dirty="0" err="1">
                <a:solidFill>
                  <a:srgbClr val="282828"/>
                </a:solidFill>
                <a:effectLst/>
                <a:latin typeface="Arial-BoldMT"/>
              </a:rPr>
              <a:t>shuffling</a:t>
            </a:r>
            <a:r>
              <a:rPr lang="es-CO" sz="2800" b="1" dirty="0"/>
              <a:t> </a:t>
            </a:r>
            <a:br>
              <a:rPr lang="es-CO" sz="2800" b="1" dirty="0"/>
            </a:br>
            <a:endParaRPr lang="es-CO" sz="2800" b="1" dirty="0"/>
          </a:p>
        </p:txBody>
      </p:sp>
    </p:spTree>
    <p:extLst>
      <p:ext uri="{BB962C8B-B14F-4D97-AF65-F5344CB8AC3E}">
        <p14:creationId xmlns:p14="http://schemas.microsoft.com/office/powerpoint/2010/main" val="36658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1C65E-5A5A-9380-0A69-0F75D67192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71F6DB-D710-DF3E-7259-E3862CE1460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2D7E8E7-7759-1CBD-3BDF-E78E56FDF1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CD84F5-5BEC-E2A9-7289-18E3A9B0F92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2A670CC-D215-54F6-1EEB-3B24825A4DB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583BBC-C12B-B7F7-42E1-F857518CFBE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774CB2-BF9E-8951-3A66-8BB7AF6BB6E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737CEF-CA24-21ED-8DAE-3B91F86F79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2CADCA1-EB2A-22AF-51BE-984FFF525D7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3FA5B2-6BBB-D554-9B2B-0C1B28634B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795E3D9-300A-E339-9000-9199FA11C9B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605F0A4E-42D0-6FA8-D18D-39518797C2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E04853AF-E241-5C29-C32A-83A6D84261DA}"/>
              </a:ext>
            </a:extLst>
          </p:cNvPr>
          <p:cNvSpPr txBox="1"/>
          <p:nvPr/>
        </p:nvSpPr>
        <p:spPr>
          <a:xfrm>
            <a:off x="907082" y="1396705"/>
            <a:ext cx="15729045" cy="6955750"/>
          </a:xfrm>
          <a:prstGeom prst="rect">
            <a:avLst/>
          </a:prstGeom>
          <a:noFill/>
        </p:spPr>
        <p:txBody>
          <a:bodyPr wrap="square">
            <a:spAutoFit/>
          </a:bodyPr>
          <a:lstStyle/>
          <a:p>
            <a:pPr>
              <a:buNone/>
            </a:pPr>
            <a:r>
              <a:rPr lang="en-US" sz="4000" b="1" i="0" dirty="0" err="1">
                <a:solidFill>
                  <a:srgbClr val="354374"/>
                </a:solidFill>
                <a:effectLst/>
                <a:latin typeface="CourierNewPS-BoldMT"/>
              </a:rPr>
              <a:t>pyspark</a:t>
            </a:r>
            <a:r>
              <a:rPr lang="en-US" sz="4000" b="1" i="0" dirty="0">
                <a:solidFill>
                  <a:srgbClr val="354374"/>
                </a:solidFill>
                <a:effectLst/>
                <a:latin typeface="CourierNewPS-BoldMT"/>
              </a:rPr>
              <a:t> | spark-shell | spark-submit --</a:t>
            </a:r>
            <a:r>
              <a:rPr lang="en-US" sz="4000" b="1" i="1" dirty="0">
                <a:solidFill>
                  <a:srgbClr val="354374"/>
                </a:solidFill>
                <a:effectLst/>
                <a:latin typeface="CourierNewPS-BoldItalicMT"/>
              </a:rPr>
              <a:t>param value</a:t>
            </a:r>
          </a:p>
          <a:p>
            <a:pPr>
              <a:buNone/>
            </a:pPr>
            <a:endParaRPr lang="en-US" sz="4000" b="1" i="1" dirty="0">
              <a:solidFill>
                <a:srgbClr val="354374"/>
              </a:solidFill>
              <a:latin typeface="CourierNewPS-BoldItalicMT"/>
            </a:endParaRPr>
          </a:p>
          <a:p>
            <a:pPr>
              <a:buNone/>
            </a:pPr>
            <a:endParaRPr lang="en-US" sz="4000" b="1" i="1" dirty="0">
              <a:solidFill>
                <a:srgbClr val="354374"/>
              </a:solidFill>
              <a:effectLst/>
              <a:latin typeface="CourierNewPS-BoldItalicMT"/>
            </a:endParaRPr>
          </a:p>
          <a:p>
            <a:pPr>
              <a:buNone/>
            </a:pPr>
            <a:r>
              <a:rPr lang="es-ES" sz="2400" b="1" dirty="0">
                <a:solidFill>
                  <a:srgbClr val="282828"/>
                </a:solidFill>
                <a:latin typeface="Arial-BoldMT"/>
              </a:rPr>
              <a:t>Parámetros útiles:</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a:t>
            </a:r>
            <a:r>
              <a:rPr lang="es-ES" sz="2400" b="1" dirty="0" err="1">
                <a:solidFill>
                  <a:srgbClr val="282828"/>
                </a:solidFill>
                <a:latin typeface="Arial-BoldMT"/>
              </a:rPr>
              <a:t>name</a:t>
            </a:r>
            <a:r>
              <a:rPr lang="es-ES" sz="2400" b="1" dirty="0">
                <a:solidFill>
                  <a:srgbClr val="282828"/>
                </a:solidFill>
                <a:latin typeface="Arial-BoldMT"/>
              </a:rPr>
              <a:t> -&gt; Nombre de la aplicación</a:t>
            </a:r>
          </a:p>
          <a:p>
            <a:pPr>
              <a:buNone/>
            </a:pPr>
            <a:r>
              <a:rPr lang="es-ES" sz="2400" b="1" dirty="0">
                <a:solidFill>
                  <a:srgbClr val="282828"/>
                </a:solidFill>
                <a:latin typeface="Arial-BoldMT"/>
              </a:rPr>
              <a:t>--</a:t>
            </a:r>
            <a:r>
              <a:rPr lang="es-ES" sz="2400" b="1" dirty="0" err="1">
                <a:solidFill>
                  <a:srgbClr val="282828"/>
                </a:solidFill>
                <a:latin typeface="Arial-BoldMT"/>
              </a:rPr>
              <a:t>class</a:t>
            </a:r>
            <a:r>
              <a:rPr lang="es-ES" sz="2400" b="1" dirty="0">
                <a:solidFill>
                  <a:srgbClr val="282828"/>
                </a:solidFill>
                <a:latin typeface="Arial-BoldMT"/>
              </a:rPr>
              <a:t> -&gt; Punto de entrada de la aplicación</a:t>
            </a:r>
          </a:p>
          <a:p>
            <a:pPr>
              <a:buNone/>
            </a:pPr>
            <a:r>
              <a:rPr lang="es-ES" sz="2400" b="1" dirty="0">
                <a:solidFill>
                  <a:srgbClr val="282828"/>
                </a:solidFill>
                <a:latin typeface="Arial-BoldMT"/>
              </a:rPr>
              <a:t>--master -&gt; URL maestra del clúster (local, </a:t>
            </a:r>
            <a:r>
              <a:rPr lang="es-ES" sz="2400" b="1" dirty="0" err="1">
                <a:solidFill>
                  <a:srgbClr val="282828"/>
                </a:solidFill>
                <a:latin typeface="Arial-BoldMT"/>
              </a:rPr>
              <a:t>Yarn</a:t>
            </a:r>
            <a:r>
              <a:rPr lang="es-ES" sz="2400" b="1" dirty="0">
                <a:solidFill>
                  <a:srgbClr val="282828"/>
                </a:solidFill>
                <a:latin typeface="Arial-BoldMT"/>
              </a:rPr>
              <a:t>, </a:t>
            </a:r>
            <a:r>
              <a:rPr lang="es-ES" sz="2400" b="1" dirty="0" err="1">
                <a:solidFill>
                  <a:srgbClr val="282828"/>
                </a:solidFill>
                <a:latin typeface="Arial-BoldMT"/>
              </a:rPr>
              <a:t>Mesos</a:t>
            </a:r>
            <a:r>
              <a:rPr lang="es-ES" sz="2400" b="1" dirty="0">
                <a:solidFill>
                  <a:srgbClr val="282828"/>
                </a:solidFill>
                <a:latin typeface="Arial-BoldMT"/>
              </a:rPr>
              <a:t>, etc.)</a:t>
            </a:r>
          </a:p>
          <a:p>
            <a:pPr>
              <a:buNone/>
            </a:pPr>
            <a:r>
              <a:rPr lang="es-ES" sz="2400" b="1" dirty="0">
                <a:solidFill>
                  <a:srgbClr val="282828"/>
                </a:solidFill>
                <a:latin typeface="Arial-BoldMT"/>
              </a:rPr>
              <a:t>--</a:t>
            </a:r>
            <a:r>
              <a:rPr lang="es-ES" sz="2400" b="1" dirty="0" err="1">
                <a:solidFill>
                  <a:srgbClr val="282828"/>
                </a:solidFill>
                <a:latin typeface="Arial-BoldMT"/>
              </a:rPr>
              <a:t>deploy_mode</a:t>
            </a:r>
            <a:r>
              <a:rPr lang="es-ES" sz="2400" b="1" dirty="0">
                <a:solidFill>
                  <a:srgbClr val="282828"/>
                </a:solidFill>
                <a:latin typeface="Arial-BoldMT"/>
              </a:rPr>
              <a:t> -&gt; Donde se implementará el controlador (cliente/clúster)</a:t>
            </a:r>
          </a:p>
          <a:p>
            <a:pPr>
              <a:buNone/>
            </a:pPr>
            <a:r>
              <a:rPr lang="es-ES" sz="2400" b="1" dirty="0">
                <a:solidFill>
                  <a:srgbClr val="282828"/>
                </a:solidFill>
                <a:latin typeface="Arial-BoldMT"/>
              </a:rPr>
              <a:t>--driver-</a:t>
            </a:r>
            <a:r>
              <a:rPr lang="es-ES" sz="2400" b="1" dirty="0" err="1">
                <a:solidFill>
                  <a:srgbClr val="282828"/>
                </a:solidFill>
                <a:latin typeface="Arial-BoldMT"/>
              </a:rPr>
              <a:t>memory</a:t>
            </a:r>
            <a:r>
              <a:rPr lang="es-ES" sz="2400" b="1" dirty="0">
                <a:solidFill>
                  <a:srgbClr val="282828"/>
                </a:solidFill>
                <a:latin typeface="Arial-BoldMT"/>
              </a:rPr>
              <a:t> -&gt; Memoria del controlador</a:t>
            </a:r>
          </a:p>
          <a:p>
            <a:pPr>
              <a:buNone/>
            </a:pPr>
            <a:r>
              <a:rPr lang="es-ES" sz="2400" b="1" dirty="0">
                <a:solidFill>
                  <a:srgbClr val="282828"/>
                </a:solidFill>
                <a:latin typeface="Arial-BoldMT"/>
              </a:rPr>
              <a:t>--</a:t>
            </a:r>
            <a:r>
              <a:rPr lang="es-ES" sz="2400" b="1" dirty="0" err="1">
                <a:solidFill>
                  <a:srgbClr val="282828"/>
                </a:solidFill>
                <a:latin typeface="Arial-BoldMT"/>
              </a:rPr>
              <a:t>num-executors</a:t>
            </a:r>
            <a:r>
              <a:rPr lang="es-ES" sz="2400" b="1" dirty="0">
                <a:solidFill>
                  <a:srgbClr val="282828"/>
                </a:solidFill>
                <a:latin typeface="Arial-BoldMT"/>
              </a:rPr>
              <a:t> -&gt; Número de ejecutores</a:t>
            </a:r>
          </a:p>
          <a:p>
            <a:pPr>
              <a:buNone/>
            </a:pPr>
            <a:r>
              <a:rPr lang="es-ES" sz="2400" b="1" dirty="0">
                <a:solidFill>
                  <a:srgbClr val="282828"/>
                </a:solidFill>
                <a:latin typeface="Arial-BoldMT"/>
              </a:rPr>
              <a:t>--</a:t>
            </a:r>
            <a:r>
              <a:rPr lang="es-ES" sz="2400" b="1" dirty="0" err="1">
                <a:solidFill>
                  <a:srgbClr val="282828"/>
                </a:solidFill>
                <a:latin typeface="Arial-BoldMT"/>
              </a:rPr>
              <a:t>executor-cores</a:t>
            </a:r>
            <a:r>
              <a:rPr lang="es-ES" sz="2400" b="1" dirty="0">
                <a:solidFill>
                  <a:srgbClr val="282828"/>
                </a:solidFill>
                <a:latin typeface="Arial-BoldMT"/>
              </a:rPr>
              <a:t> -&gt; Número de núcleos del ejecutor</a:t>
            </a:r>
          </a:p>
          <a:p>
            <a:pPr>
              <a:buNone/>
            </a:pPr>
            <a:r>
              <a:rPr lang="es-ES" sz="2400" b="1" dirty="0">
                <a:solidFill>
                  <a:srgbClr val="282828"/>
                </a:solidFill>
                <a:latin typeface="Arial-BoldMT"/>
              </a:rPr>
              <a:t>--</a:t>
            </a:r>
            <a:r>
              <a:rPr lang="es-ES" sz="2400" b="1" dirty="0" err="1">
                <a:solidFill>
                  <a:srgbClr val="282828"/>
                </a:solidFill>
                <a:latin typeface="Arial-BoldMT"/>
              </a:rPr>
              <a:t>executor-memory</a:t>
            </a:r>
            <a:r>
              <a:rPr lang="es-ES" sz="2400" b="1" dirty="0">
                <a:solidFill>
                  <a:srgbClr val="282828"/>
                </a:solidFill>
                <a:latin typeface="Arial-BoldMT"/>
              </a:rPr>
              <a:t> -&gt; Memoria del ejecutor</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NOTA: </a:t>
            </a:r>
            <a:r>
              <a:rPr lang="es-ES" sz="2400" b="1" dirty="0" err="1">
                <a:solidFill>
                  <a:srgbClr val="282828"/>
                </a:solidFill>
                <a:latin typeface="Arial-BoldMT"/>
              </a:rPr>
              <a:t>Spark</a:t>
            </a:r>
            <a:r>
              <a:rPr lang="es-ES" sz="2400" b="1" dirty="0">
                <a:solidFill>
                  <a:srgbClr val="282828"/>
                </a:solidFill>
                <a:latin typeface="Arial-BoldMT"/>
              </a:rPr>
              <a:t> se implementa en clústeres de </a:t>
            </a:r>
            <a:r>
              <a:rPr lang="es-ES" sz="2400" b="1" dirty="0" err="1">
                <a:solidFill>
                  <a:srgbClr val="282828"/>
                </a:solidFill>
                <a:latin typeface="Arial-BoldMT"/>
              </a:rPr>
              <a:t>Databricks</a:t>
            </a:r>
            <a:r>
              <a:rPr lang="es-ES" sz="2400" b="1" dirty="0">
                <a:solidFill>
                  <a:srgbClr val="282828"/>
                </a:solidFill>
                <a:latin typeface="Arial-BoldMT"/>
              </a:rPr>
              <a:t> de forma predeterminada y el contexto de </a:t>
            </a:r>
            <a:r>
              <a:rPr lang="es-ES" sz="2400" b="1" dirty="0" err="1">
                <a:solidFill>
                  <a:srgbClr val="282828"/>
                </a:solidFill>
                <a:latin typeface="Arial-BoldMT"/>
              </a:rPr>
              <a:t>Spark</a:t>
            </a:r>
            <a:r>
              <a:rPr lang="es-ES" sz="2400" b="1" dirty="0">
                <a:solidFill>
                  <a:srgbClr val="282828"/>
                </a:solidFill>
                <a:latin typeface="Arial-BoldMT"/>
              </a:rPr>
              <a:t> (sesión de </a:t>
            </a:r>
            <a:r>
              <a:rPr lang="es-ES" sz="2400" b="1" dirty="0" err="1">
                <a:solidFill>
                  <a:srgbClr val="282828"/>
                </a:solidFill>
                <a:latin typeface="Arial-BoldMT"/>
              </a:rPr>
              <a:t>Spark</a:t>
            </a:r>
            <a:r>
              <a:rPr lang="es-ES" sz="2400" b="1" dirty="0">
                <a:solidFill>
                  <a:srgbClr val="282828"/>
                </a:solidFill>
                <a:latin typeface="Arial-BoldMT"/>
              </a:rPr>
              <a:t>) se inicializa; no es necesario ejecutar </a:t>
            </a:r>
            <a:r>
              <a:rPr lang="es-ES" sz="2400" b="1" dirty="0" err="1">
                <a:solidFill>
                  <a:srgbClr val="282828"/>
                </a:solidFill>
                <a:latin typeface="Arial-BoldMT"/>
              </a:rPr>
              <a:t>Spark</a:t>
            </a:r>
            <a:r>
              <a:rPr lang="es-ES" sz="2400" b="1" dirty="0">
                <a:solidFill>
                  <a:srgbClr val="282828"/>
                </a:solidFill>
                <a:latin typeface="Arial-BoldMT"/>
              </a:rPr>
              <a:t> por cuenta propia.</a:t>
            </a:r>
            <a:br>
              <a:rPr lang="en-US" dirty="0"/>
            </a:br>
            <a:endParaRPr lang="es-CO" dirty="0"/>
          </a:p>
        </p:txBody>
      </p:sp>
    </p:spTree>
    <p:extLst>
      <p:ext uri="{BB962C8B-B14F-4D97-AF65-F5344CB8AC3E}">
        <p14:creationId xmlns:p14="http://schemas.microsoft.com/office/powerpoint/2010/main" val="61977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931580" y="3494497"/>
            <a:ext cx="14668500" cy="2185214"/>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AEF40-34C2-741C-89AF-1F478CB528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186813-5F4C-4419-F5A3-1B08FFE4582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878E64-EC12-D57B-DD93-FC5D9E72B21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A2FFF8F-8D3E-CA06-EA5B-FE208C5A723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96E5E43-5704-69A9-7A5C-9DEE1892536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C53657B-7EE0-711B-BC5E-FBA13BE3E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7FCF46-C5E9-37AB-E4DD-3BF4C3A8E69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D883B2B-3AF8-264F-D4F9-DC371B8DC33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9845095-D8D8-758A-5003-97D0B8C15BA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407074C-FD79-1A9F-D59D-21D5239791A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B675E-BCA0-F3AA-FBCD-66E24FEDBF6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9DB6128-8687-D718-F897-7E00FA50D22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738B8A77-CC9A-18F4-904B-3D0302CB7E4E}"/>
              </a:ext>
            </a:extLst>
          </p:cNvPr>
          <p:cNvSpPr txBox="1"/>
          <p:nvPr/>
        </p:nvSpPr>
        <p:spPr>
          <a:xfrm>
            <a:off x="934377" y="1713279"/>
            <a:ext cx="15729045" cy="7417415"/>
          </a:xfrm>
          <a:prstGeom prst="rect">
            <a:avLst/>
          </a:prstGeom>
          <a:noFill/>
        </p:spPr>
        <p:txBody>
          <a:bodyPr wrap="square">
            <a:spAutoFit/>
          </a:bodyPr>
          <a:lstStyle/>
          <a:p>
            <a:r>
              <a:rPr lang="es-ES" sz="3200" b="1" dirty="0"/>
              <a:t>Modo de implementación (modo de ejecución)</a:t>
            </a:r>
          </a:p>
          <a:p>
            <a:endParaRPr lang="es-ES" sz="3200" b="1" dirty="0"/>
          </a:p>
          <a:p>
            <a:r>
              <a:rPr lang="es-ES" sz="3200" b="1" dirty="0"/>
              <a:t>Modo de implementación</a:t>
            </a:r>
          </a:p>
          <a:p>
            <a:r>
              <a:rPr lang="es-ES" sz="3200" b="1" dirty="0"/>
              <a:t>› Determina la ubicación física de los recursos utilizados por la aplicación </a:t>
            </a:r>
            <a:r>
              <a:rPr lang="es-ES" sz="3200" b="1" dirty="0" err="1"/>
              <a:t>Spark</a:t>
            </a:r>
            <a:r>
              <a:rPr lang="es-ES" sz="3200" b="1" dirty="0"/>
              <a:t>.</a:t>
            </a:r>
          </a:p>
          <a:p>
            <a:r>
              <a:rPr lang="es-ES" sz="3200" b="1" dirty="0"/>
              <a:t>Tipos de modo de implementación:</a:t>
            </a:r>
          </a:p>
          <a:p>
            <a:r>
              <a:rPr lang="es-ES" sz="3200" b="1" dirty="0"/>
              <a:t>– Modo local</a:t>
            </a:r>
          </a:p>
          <a:p>
            <a:r>
              <a:rPr lang="es-ES" sz="3200" b="1" dirty="0"/>
              <a:t>– Modo cliente</a:t>
            </a:r>
          </a:p>
          <a:p>
            <a:r>
              <a:rPr lang="es-ES" sz="3200" b="1" dirty="0"/>
              <a:t>– Modo clúster</a:t>
            </a:r>
          </a:p>
          <a:p>
            <a:r>
              <a:rPr lang="es-ES" sz="3200" b="1" dirty="0"/>
              <a:t>Diferencias:</a:t>
            </a:r>
          </a:p>
          <a:p>
            <a:r>
              <a:rPr lang="es-ES" sz="3200" b="1" dirty="0"/>
              <a:t>› ¿Dónde se ejecuta el controlador: cliente o clúster?</a:t>
            </a:r>
          </a:p>
          <a:p>
            <a:r>
              <a:rPr lang="es-ES" sz="3200" b="1" dirty="0"/>
              <a:t>› ¿Dónde se ejecutan los ejecutores: cliente o clúster?</a:t>
            </a:r>
          </a:p>
          <a:p>
            <a:r>
              <a:rPr lang="es-ES" sz="3200" b="1" dirty="0"/>
              <a:t>› ¿Qué es el administrador de clústeres: </a:t>
            </a:r>
            <a:r>
              <a:rPr lang="es-ES" sz="3200" b="1" dirty="0" err="1"/>
              <a:t>Spark</a:t>
            </a:r>
            <a:r>
              <a:rPr lang="es-ES" sz="3200" b="1" dirty="0"/>
              <a:t> CM o un tercero (</a:t>
            </a:r>
            <a:r>
              <a:rPr lang="es-ES" sz="3200" b="1" dirty="0" err="1"/>
              <a:t>Yarn</a:t>
            </a:r>
            <a:r>
              <a:rPr lang="es-ES" sz="3200" b="1" dirty="0"/>
              <a:t>, </a:t>
            </a:r>
            <a:r>
              <a:rPr lang="es-ES" sz="3200" b="1" dirty="0" err="1"/>
              <a:t>Messos</a:t>
            </a:r>
            <a:r>
              <a:rPr lang="es-ES" sz="3200" b="1" dirty="0"/>
              <a:t>, etc.)?</a:t>
            </a:r>
            <a:br>
              <a:rPr lang="en-US" sz="4000" dirty="0"/>
            </a:br>
            <a:br>
              <a:rPr lang="en-US" dirty="0"/>
            </a:br>
            <a:endParaRPr lang="es-CO" dirty="0"/>
          </a:p>
        </p:txBody>
      </p:sp>
    </p:spTree>
    <p:extLst>
      <p:ext uri="{BB962C8B-B14F-4D97-AF65-F5344CB8AC3E}">
        <p14:creationId xmlns:p14="http://schemas.microsoft.com/office/powerpoint/2010/main" val="1759051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9A65-4655-A485-9AFC-8988CA2C8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4C241D-A5BF-970C-0DF3-1F53F0F877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A99BC0-053C-96B5-FA32-7DC530FFBB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3C5D89A-4157-61AC-282B-F005F539D7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D49924C-EF16-1716-B0C9-7C5F7D17689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BCE529-8B76-1416-026F-C8F5DBA5E0D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6C9D5A-DDA5-2A8A-ECE8-43FD1949C52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9A9B06-B48E-3314-BF60-54C5D8D014D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055A7F-5B7F-0F3B-AEA0-6455134560B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3135ED-0E00-6D81-6AEE-F072671999C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3852E6-E534-974C-2A38-45A66B724CF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D3BA37D0-460B-89A6-2589-0A729C744CFF}"/>
              </a:ext>
            </a:extLst>
          </p:cNvPr>
          <p:cNvSpPr txBox="1"/>
          <p:nvPr/>
        </p:nvSpPr>
        <p:spPr>
          <a:xfrm>
            <a:off x="1853364" y="1570643"/>
            <a:ext cx="14989884" cy="6986528"/>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a:p>
            <a:r>
              <a:rPr lang="es-ES" sz="2800" dirty="0"/>
              <a:t>Propiedades:</a:t>
            </a:r>
          </a:p>
          <a:p>
            <a:endParaRPr lang="es-ES" sz="2800" dirty="0"/>
          </a:p>
          <a:p>
            <a:pPr marL="457200" indent="-457200">
              <a:buFont typeface="Arial" panose="020B0604020202020204" pitchFamily="34" charset="0"/>
              <a:buChar char="•"/>
            </a:pPr>
            <a:r>
              <a:rPr lang="es-ES" sz="2800" dirty="0"/>
              <a:t>Toda la aplicación se ejecuta en una sola máquina (paralelismo mediante subprocesos)</a:t>
            </a:r>
          </a:p>
          <a:p>
            <a:pPr marL="457200" indent="-457200">
              <a:buFont typeface="Arial" panose="020B0604020202020204" pitchFamily="34" charset="0"/>
              <a:buChar char="•"/>
            </a:pPr>
            <a:r>
              <a:rPr lang="es-ES" sz="2800" dirty="0"/>
              <a:t>El controlador </a:t>
            </a:r>
            <a:r>
              <a:rPr lang="es-ES" sz="2800" dirty="0" err="1"/>
              <a:t>Spark</a:t>
            </a:r>
            <a:r>
              <a:rPr lang="es-ES" sz="2800" dirty="0"/>
              <a:t> se ejecuta en la máquina cliente</a:t>
            </a:r>
          </a:p>
          <a:p>
            <a:pPr marL="457200" indent="-457200">
              <a:buFont typeface="Arial" panose="020B0604020202020204" pitchFamily="34" charset="0"/>
              <a:buChar char="•"/>
            </a:pPr>
            <a:r>
              <a:rPr lang="es-ES" sz="2800" dirty="0"/>
              <a:t>Los procesos </a:t>
            </a:r>
            <a:r>
              <a:rPr lang="es-ES" sz="2800" dirty="0" err="1"/>
              <a:t>Executor</a:t>
            </a:r>
            <a:r>
              <a:rPr lang="es-ES" sz="2800" dirty="0"/>
              <a:t> se ejecutan en la máquina cliente</a:t>
            </a:r>
          </a:p>
          <a:p>
            <a:pPr marL="457200" indent="-457200">
              <a:buFont typeface="Arial" panose="020B0604020202020204" pitchFamily="34" charset="0"/>
              <a:buChar char="•"/>
            </a:pPr>
            <a:r>
              <a:rPr lang="es-ES" sz="2800" dirty="0"/>
              <a:t>Se utiliza </a:t>
            </a:r>
            <a:r>
              <a:rPr lang="es-ES" sz="2800" dirty="0" err="1"/>
              <a:t>Spark</a:t>
            </a:r>
            <a:r>
              <a:rPr lang="es-ES" sz="2800" dirty="0"/>
              <a:t> CM</a:t>
            </a:r>
          </a:p>
          <a:p>
            <a:pPr marL="457200" indent="-457200">
              <a:buFont typeface="Arial" panose="020B0604020202020204" pitchFamily="34" charset="0"/>
              <a:buChar char="•"/>
            </a:pPr>
            <a:r>
              <a:rPr lang="es-ES" sz="2800" dirty="0"/>
              <a:t>Se utiliza en clústeres de nodo único de </a:t>
            </a:r>
            <a:r>
              <a:rPr lang="es-ES" sz="2800" dirty="0" err="1"/>
              <a:t>Databricks</a:t>
            </a:r>
            <a:endParaRPr lang="es-ES" sz="2800" dirty="0"/>
          </a:p>
          <a:p>
            <a:endParaRPr lang="es-ES" sz="2800" dirty="0"/>
          </a:p>
          <a:p>
            <a:r>
              <a:rPr lang="es-ES" sz="2800" dirty="0"/>
              <a:t>Propósito:</a:t>
            </a:r>
          </a:p>
          <a:p>
            <a:endParaRPr lang="es-ES" sz="2800" dirty="0"/>
          </a:p>
          <a:p>
            <a:pPr marL="457200" indent="-457200">
              <a:buFont typeface="Arial" panose="020B0604020202020204" pitchFamily="34" charset="0"/>
              <a:buChar char="•"/>
            </a:pPr>
            <a:r>
              <a:rPr lang="es-ES" sz="2800" dirty="0"/>
              <a:t>Desarrollo</a:t>
            </a:r>
          </a:p>
          <a:p>
            <a:pPr marL="457200" indent="-457200">
              <a:buFont typeface="Arial" panose="020B0604020202020204" pitchFamily="34" charset="0"/>
              <a:buChar char="•"/>
            </a:pPr>
            <a:r>
              <a:rPr lang="es-ES" sz="2800" dirty="0"/>
              <a:t>Depuración</a:t>
            </a:r>
          </a:p>
          <a:p>
            <a:pPr marL="457200" indent="-457200">
              <a:buFont typeface="Arial" panose="020B0604020202020204" pitchFamily="34" charset="0"/>
              <a:buChar char="•"/>
            </a:pPr>
            <a:r>
              <a:rPr lang="es-ES" sz="2800" dirty="0"/>
              <a:t>Pruebas</a:t>
            </a:r>
            <a:endParaRPr lang="es-CO" sz="2800" dirty="0"/>
          </a:p>
        </p:txBody>
      </p:sp>
    </p:spTree>
    <p:extLst>
      <p:ext uri="{BB962C8B-B14F-4D97-AF65-F5344CB8AC3E}">
        <p14:creationId xmlns:p14="http://schemas.microsoft.com/office/powerpoint/2010/main" val="424511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EA32-79E8-29F9-BD0F-A9B68C1CD1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93772A-F609-96FF-1457-5780D07D25B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99E4071-EB6B-6282-12B2-9BCC57D8CD7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20BE60E-434F-9CE1-C504-D3AAA3880A7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1ABCE1C-9A5E-3E44-1937-41BA8593BB8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4C6348-D8A0-BBDD-527F-8ED5652FAB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71C9180-0D1D-4B73-6C77-E6E5180A66A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35A77B-EF3F-D7B0-A784-C9BAE6C163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A9CE24-CC26-9F61-50EE-F213D29C42A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00DACC-82B6-16C6-641A-55ABEA5C51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12713CA-4DE8-6CD3-AD21-B5657DE919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5FEB81B8-6A6C-A3B6-95ED-A09FB0060C37}"/>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2" name="Imagen 11">
            <a:extLst>
              <a:ext uri="{FF2B5EF4-FFF2-40B4-BE49-F238E27FC236}">
                <a16:creationId xmlns:a16="http://schemas.microsoft.com/office/drawing/2014/main" id="{C814488D-80E1-D221-D269-0CE06F2BA1B4}"/>
              </a:ext>
            </a:extLst>
          </p:cNvPr>
          <p:cNvPicPr>
            <a:picLocks noChangeAspect="1"/>
          </p:cNvPicPr>
          <p:nvPr/>
        </p:nvPicPr>
        <p:blipFill>
          <a:blip r:embed="rId5"/>
          <a:stretch>
            <a:fillRect/>
          </a:stretch>
        </p:blipFill>
        <p:spPr>
          <a:xfrm>
            <a:off x="2994211" y="2531554"/>
            <a:ext cx="12864533" cy="5515166"/>
          </a:xfrm>
          <a:prstGeom prst="rect">
            <a:avLst/>
          </a:prstGeom>
        </p:spPr>
      </p:pic>
    </p:spTree>
    <p:extLst>
      <p:ext uri="{BB962C8B-B14F-4D97-AF65-F5344CB8AC3E}">
        <p14:creationId xmlns:p14="http://schemas.microsoft.com/office/powerpoint/2010/main" val="314447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6B5-0D63-BE7F-BE3D-F352B59DA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AEC444-2225-2211-A1AD-9FDB3E35FA2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F160A03-8727-AD72-B26D-31E72990156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44FBC3-6E02-C988-0F82-B0CA1D2EBF8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C2F05C-98D3-29E3-6698-D4DA10BEB97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29D9C16-46B5-65DD-738A-0E57CD10651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883208-27A2-994C-8E04-92064F01FF9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F63925-B643-324E-62A3-ED48D27A4B0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30BAF83-7B59-6C7D-6FD8-A0A08313E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D2BF05B-B864-E29A-EACE-34259A8B5AF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B1A4F72-87DB-7064-595F-162FCD96BAE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645FC50-8A42-9E3E-D351-0415D63DD614}"/>
              </a:ext>
            </a:extLst>
          </p:cNvPr>
          <p:cNvSpPr txBox="1"/>
          <p:nvPr/>
        </p:nvSpPr>
        <p:spPr>
          <a:xfrm>
            <a:off x="1944804" y="2146715"/>
            <a:ext cx="12551107" cy="6986528"/>
          </a:xfrm>
          <a:prstGeom prst="rect">
            <a:avLst/>
          </a:prstGeom>
          <a:noFill/>
        </p:spPr>
        <p:txBody>
          <a:bodyPr wrap="square">
            <a:spAutoFit/>
          </a:bodyPr>
          <a:lstStyle/>
          <a:p>
            <a:r>
              <a:rPr lang="es-ES" sz="2800" b="1" dirty="0"/>
              <a:t>Modo de implementación: Modo cliente</a:t>
            </a:r>
          </a:p>
          <a:p>
            <a:endParaRPr lang="es-ES" sz="2800" b="1" dirty="0"/>
          </a:p>
          <a:p>
            <a:r>
              <a:rPr lang="es-ES" sz="2800" dirty="0"/>
              <a:t>Propiedades</a:t>
            </a:r>
          </a:p>
          <a:p>
            <a:endParaRPr lang="es-ES" sz="2800" dirty="0"/>
          </a:p>
          <a:p>
            <a:r>
              <a:rPr lang="es-ES" sz="2800" dirty="0"/>
              <a:t>› El controlador de </a:t>
            </a:r>
            <a:r>
              <a:rPr lang="es-ES" sz="2800" dirty="0" err="1"/>
              <a:t>Spark</a:t>
            </a:r>
            <a:r>
              <a:rPr lang="es-ES" sz="2800" dirty="0"/>
              <a:t> se ejecuta en el equipo cliente que envió la aplicación (normalmente un nodo perimetral)</a:t>
            </a:r>
          </a:p>
          <a:p>
            <a:r>
              <a:rPr lang="es-ES" sz="2800" dirty="0"/>
              <a:t>› Los procesos ejecutores se ejecutan en el clúster</a:t>
            </a:r>
          </a:p>
          <a:p>
            <a:r>
              <a:rPr lang="es-ES" sz="2800" dirty="0"/>
              <a:t>› Se utiliza el administrador de clústeres</a:t>
            </a:r>
          </a:p>
          <a:p>
            <a:r>
              <a:rPr lang="es-ES" sz="2800" dirty="0"/>
              <a:t>› En clústeres </a:t>
            </a:r>
            <a:r>
              <a:rPr lang="es-ES" sz="2800" dirty="0" err="1"/>
              <a:t>multinodo</a:t>
            </a:r>
            <a:r>
              <a:rPr lang="es-ES" sz="2800" dirty="0"/>
              <a:t> de </a:t>
            </a:r>
            <a:r>
              <a:rPr lang="es-ES" sz="2800" dirty="0" err="1"/>
              <a:t>Databricks</a:t>
            </a:r>
            <a:r>
              <a:rPr lang="es-ES" sz="2800" dirty="0"/>
              <a:t> en un entorno interactivo (p. ej., Notebook)</a:t>
            </a:r>
          </a:p>
          <a:p>
            <a:endParaRPr lang="es-ES" sz="2800" dirty="0"/>
          </a:p>
          <a:p>
            <a:r>
              <a:rPr lang="es-ES" sz="2800" dirty="0"/>
              <a:t>Propósito</a:t>
            </a:r>
          </a:p>
          <a:p>
            <a:r>
              <a:rPr lang="es-ES" sz="2800" dirty="0"/>
              <a:t>› </a:t>
            </a:r>
            <a:r>
              <a:rPr lang="es-ES" sz="2800" dirty="0" err="1"/>
              <a:t>Spark-shell</a:t>
            </a:r>
            <a:r>
              <a:rPr lang="es-ES" sz="2800" dirty="0"/>
              <a:t> (sesiones interactivas)</a:t>
            </a:r>
          </a:p>
          <a:p>
            <a:r>
              <a:rPr lang="es-ES" sz="2800" dirty="0"/>
              <a:t>› Fácil depuración</a:t>
            </a:r>
          </a:p>
          <a:p>
            <a:r>
              <a:rPr lang="es-ES" sz="2800" dirty="0"/>
              <a:t>› Entrada y salida adjuntas</a:t>
            </a:r>
          </a:p>
          <a:p>
            <a:r>
              <a:rPr lang="es-ES" sz="2800" dirty="0"/>
              <a:t>› Puede sobrecargar el nodo perimetral</a:t>
            </a:r>
            <a:endParaRPr lang="es-CO" sz="2800" dirty="0"/>
          </a:p>
        </p:txBody>
      </p:sp>
    </p:spTree>
    <p:extLst>
      <p:ext uri="{BB962C8B-B14F-4D97-AF65-F5344CB8AC3E}">
        <p14:creationId xmlns:p14="http://schemas.microsoft.com/office/powerpoint/2010/main" val="253569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604-A49E-AB42-65F9-193A073AE9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A21776-C1C2-D602-606F-609D6E3C256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2F54E4-94FF-2F2B-4830-93FCBD7F118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841BC78-3A92-2B99-09CD-D2D0BA0C267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78131D0-EB41-3B37-79A4-1430321604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328390B-11C8-CF70-9208-CC145754FAC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C3B6145-3BF2-49BC-E82A-BDC034078BE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A8D6D3D-973E-31A0-D5DE-2E90EC7464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600D2C8-B49F-0096-AFE3-76030E80CDB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EA2F73D-0A73-EDE3-79DD-82471146FDC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2937BD0-EE1B-2344-6BEF-E27524C6ABE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41D001DA-1513-56A9-8A0F-EFDF1415BBDA}"/>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3" name="Imagen 12">
            <a:extLst>
              <a:ext uri="{FF2B5EF4-FFF2-40B4-BE49-F238E27FC236}">
                <a16:creationId xmlns:a16="http://schemas.microsoft.com/office/drawing/2014/main" id="{BEA16252-B84F-C3CE-B889-2E674A53151C}"/>
              </a:ext>
            </a:extLst>
          </p:cNvPr>
          <p:cNvPicPr>
            <a:picLocks noChangeAspect="1"/>
          </p:cNvPicPr>
          <p:nvPr/>
        </p:nvPicPr>
        <p:blipFill>
          <a:blip r:embed="rId5"/>
          <a:stretch>
            <a:fillRect/>
          </a:stretch>
        </p:blipFill>
        <p:spPr>
          <a:xfrm>
            <a:off x="2084043" y="2800730"/>
            <a:ext cx="14561085" cy="5602605"/>
          </a:xfrm>
          <a:prstGeom prst="rect">
            <a:avLst/>
          </a:prstGeom>
        </p:spPr>
      </p:pic>
    </p:spTree>
    <p:extLst>
      <p:ext uri="{BB962C8B-B14F-4D97-AF65-F5344CB8AC3E}">
        <p14:creationId xmlns:p14="http://schemas.microsoft.com/office/powerpoint/2010/main" val="2885048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0276-21C9-2E5C-AA0F-8AA2E62C33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7498B5-24A0-0A70-AE33-17C3D41FAD6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A924000-F2C8-537E-EBD6-AB537ECE9FD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747906-664A-6B6A-80E0-E85910DEF5F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1F8E66-22C3-A1A8-37FE-BABC8A0875D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DA9FA770-ABBA-3A5B-4A9E-F0AEA3107A3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F692374-8315-081E-BC07-938D127EF3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B6FCA6E-F3C7-95CC-AC56-5C88D77F8E7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97C46B-5A2A-E46D-0D6D-0FBEEA055DD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1843BA6-5667-1324-E382-3A6267D040F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C4706-89B0-9DC6-F02F-4F3C98B3CE8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89209309-A3CC-76FB-F8EA-E36830ACB0DD}"/>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3" name="Imagen 12" descr="Diagrama&#10;&#10;El contenido generado por IA puede ser incorrecto.">
            <a:extLst>
              <a:ext uri="{FF2B5EF4-FFF2-40B4-BE49-F238E27FC236}">
                <a16:creationId xmlns:a16="http://schemas.microsoft.com/office/drawing/2014/main" id="{97133DE5-C11B-C48D-EE98-108EDE97C822}"/>
              </a:ext>
            </a:extLst>
          </p:cNvPr>
          <p:cNvPicPr>
            <a:picLocks noChangeAspect="1"/>
          </p:cNvPicPr>
          <p:nvPr/>
        </p:nvPicPr>
        <p:blipFill>
          <a:blip r:embed="rId5"/>
          <a:stretch>
            <a:fillRect/>
          </a:stretch>
        </p:blipFill>
        <p:spPr>
          <a:xfrm>
            <a:off x="3872103" y="1376677"/>
            <a:ext cx="10599459" cy="8254690"/>
          </a:xfrm>
          <a:prstGeom prst="rect">
            <a:avLst/>
          </a:prstGeom>
        </p:spPr>
      </p:pic>
    </p:spTree>
    <p:extLst>
      <p:ext uri="{BB962C8B-B14F-4D97-AF65-F5344CB8AC3E}">
        <p14:creationId xmlns:p14="http://schemas.microsoft.com/office/powerpoint/2010/main" val="22472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D997-696D-E2D5-264D-A91C975684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45A7BA-E89C-A44C-EA73-D5E0A541AE9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0C6E067-3D11-DA86-0920-06782F6ECE4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90300-658F-FA9E-8982-29EA085616A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4A8677C-BCE6-955A-08F9-ADC03D379FF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580522E-CA05-AD70-1DAD-41DEB1DE82A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1C33A1C-9123-42D7-20DF-F79FCE5D95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C6837-5E03-A89C-E01B-11C8C73E8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8371D4F-B6A6-8330-8E4E-E1C28B770A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B0089A-B52C-8080-3439-081E944A55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A3291D2-62A1-0CA4-956A-7086449E5F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4627EF6-88B9-7C0A-5E5A-F931C820A743}"/>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4" name="Imagen 13" descr="Diagrama&#10;&#10;El contenido generado por IA puede ser incorrecto.">
            <a:extLst>
              <a:ext uri="{FF2B5EF4-FFF2-40B4-BE49-F238E27FC236}">
                <a16:creationId xmlns:a16="http://schemas.microsoft.com/office/drawing/2014/main" id="{BCB18FC3-CD76-8C71-656A-30D4F5D34A14}"/>
              </a:ext>
            </a:extLst>
          </p:cNvPr>
          <p:cNvPicPr>
            <a:picLocks noChangeAspect="1"/>
          </p:cNvPicPr>
          <p:nvPr/>
        </p:nvPicPr>
        <p:blipFill>
          <a:blip r:embed="rId5"/>
          <a:stretch>
            <a:fillRect/>
          </a:stretch>
        </p:blipFill>
        <p:spPr>
          <a:xfrm>
            <a:off x="4054201" y="1562704"/>
            <a:ext cx="10179597" cy="7940361"/>
          </a:xfrm>
          <a:prstGeom prst="rect">
            <a:avLst/>
          </a:prstGeom>
        </p:spPr>
      </p:pic>
    </p:spTree>
    <p:extLst>
      <p:ext uri="{BB962C8B-B14F-4D97-AF65-F5344CB8AC3E}">
        <p14:creationId xmlns:p14="http://schemas.microsoft.com/office/powerpoint/2010/main" val="4261851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8CD4-89C4-27F0-643B-529FDD34D4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A3FB2E-2423-0051-E7B2-6BC49317D25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2FB2404-63A5-7DC8-1C24-7872B4C2C1D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966E51-0A59-40CB-6A01-B06C8291342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DFF3C42-2893-C8E7-27CB-A84CB0A37B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252847A-E10B-10F3-8039-10D2F5A3C4F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2202F4EE-D886-A2BB-FFD1-7DFD0D13C5D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D19175-0167-018A-9750-5A0A45409ED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E22E038-2F8E-ABB9-D832-DB6D3BF429F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048B583-9B20-9634-76FC-E7F5C7A6953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242C57C-3BC3-7611-1DB6-AC055811210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1B9B97-A71C-BED4-53AB-3FE6571F1FA9}"/>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B4231BAC-BB51-6058-1BDF-68AFBD3AE3AD}"/>
              </a:ext>
            </a:extLst>
          </p:cNvPr>
          <p:cNvPicPr>
            <a:picLocks noChangeAspect="1"/>
          </p:cNvPicPr>
          <p:nvPr/>
        </p:nvPicPr>
        <p:blipFill>
          <a:blip r:embed="rId5"/>
          <a:stretch>
            <a:fillRect/>
          </a:stretch>
        </p:blipFill>
        <p:spPr>
          <a:xfrm>
            <a:off x="12491938" y="2984981"/>
            <a:ext cx="3281462" cy="5065345"/>
          </a:xfrm>
          <a:prstGeom prst="rect">
            <a:avLst/>
          </a:prstGeom>
        </p:spPr>
      </p:pic>
      <p:sp>
        <p:nvSpPr>
          <p:cNvPr id="19" name="CuadroTexto 18">
            <a:extLst>
              <a:ext uri="{FF2B5EF4-FFF2-40B4-BE49-F238E27FC236}">
                <a16:creationId xmlns:a16="http://schemas.microsoft.com/office/drawing/2014/main" id="{E907EAB4-45A5-AD4B-8ECD-3E1BE2D9C2E2}"/>
              </a:ext>
            </a:extLst>
          </p:cNvPr>
          <p:cNvSpPr txBox="1"/>
          <p:nvPr/>
        </p:nvSpPr>
        <p:spPr>
          <a:xfrm>
            <a:off x="1860233" y="3797558"/>
            <a:ext cx="9184004" cy="2893100"/>
          </a:xfrm>
          <a:prstGeom prst="rect">
            <a:avLst/>
          </a:prstGeom>
          <a:noFill/>
        </p:spPr>
        <p:txBody>
          <a:bodyPr wrap="square">
            <a:spAutoFit/>
          </a:bodyPr>
          <a:lstStyle/>
          <a:p>
            <a:r>
              <a:rPr lang="es-CO" sz="2400" dirty="0" err="1"/>
              <a:t>from</a:t>
            </a:r>
            <a:r>
              <a:rPr lang="es-CO" sz="2400" dirty="0"/>
              <a:t> </a:t>
            </a:r>
            <a:r>
              <a:rPr lang="es-CO" sz="2400" dirty="0" err="1"/>
              <a:t>pyspark.sql</a:t>
            </a:r>
            <a:r>
              <a:rPr lang="es-CO" sz="2400" dirty="0"/>
              <a:t> </a:t>
            </a:r>
            <a:r>
              <a:rPr lang="es-CO" sz="2400" dirty="0" err="1"/>
              <a:t>import</a:t>
            </a:r>
            <a:r>
              <a:rPr lang="es-CO" sz="2400" dirty="0"/>
              <a:t> </a:t>
            </a:r>
            <a:r>
              <a:rPr lang="es-CO" sz="2400" dirty="0" err="1"/>
              <a:t>SparkSession</a:t>
            </a:r>
            <a:endParaRPr lang="es-CO" sz="2400" dirty="0"/>
          </a:p>
          <a:p>
            <a:endParaRPr lang="es-CO" sz="2400" dirty="0"/>
          </a:p>
          <a:p>
            <a:r>
              <a:rPr lang="es-CO" sz="2400" dirty="0"/>
              <a:t># Inicializar la sesión (esto crea el Driver y conecta al Master)</a:t>
            </a:r>
          </a:p>
          <a:p>
            <a:r>
              <a:rPr lang="es-CO" sz="2400" dirty="0" err="1"/>
              <a:t>spark</a:t>
            </a:r>
            <a:r>
              <a:rPr lang="es-CO" sz="2400" dirty="0"/>
              <a:t> = </a:t>
            </a:r>
            <a:r>
              <a:rPr lang="es-CO" sz="2400" dirty="0" err="1"/>
              <a:t>SparkSession.builder</a:t>
            </a:r>
            <a:r>
              <a:rPr lang="es-CO" sz="2400" dirty="0"/>
              <a:t> \</a:t>
            </a:r>
          </a:p>
          <a:p>
            <a:r>
              <a:rPr lang="es-CO" sz="2400" dirty="0"/>
              <a:t>    .</a:t>
            </a:r>
            <a:r>
              <a:rPr lang="es-CO" sz="2400" dirty="0" err="1"/>
              <a:t>appName</a:t>
            </a:r>
            <a:r>
              <a:rPr lang="es-CO" sz="2400" dirty="0"/>
              <a:t>("</a:t>
            </a:r>
            <a:r>
              <a:rPr lang="es-CO" sz="2400" dirty="0" err="1"/>
              <a:t>NombreDeTuApp</a:t>
            </a:r>
            <a:r>
              <a:rPr lang="es-CO" sz="2400" dirty="0"/>
              <a:t>") \</a:t>
            </a:r>
          </a:p>
          <a:p>
            <a:r>
              <a:rPr lang="es-CO" sz="2400" dirty="0"/>
              <a:t>    .master("local[*]") \</a:t>
            </a:r>
          </a:p>
          <a:p>
            <a:r>
              <a:rPr lang="es-CO" sz="2400" dirty="0"/>
              <a:t>    .</a:t>
            </a:r>
            <a:r>
              <a:rPr lang="es-CO" sz="2400" dirty="0" err="1"/>
              <a:t>getOrCreate</a:t>
            </a:r>
            <a:r>
              <a:rPr lang="es-CO" sz="2400" dirty="0"/>
              <a:t>()</a:t>
            </a:r>
          </a:p>
          <a:p>
            <a:endParaRPr lang="es-CO" dirty="0"/>
          </a:p>
        </p:txBody>
      </p:sp>
    </p:spTree>
    <p:extLst>
      <p:ext uri="{BB962C8B-B14F-4D97-AF65-F5344CB8AC3E}">
        <p14:creationId xmlns:p14="http://schemas.microsoft.com/office/powerpoint/2010/main" val="211708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CABB6-1C0E-DBC8-80EA-64D43EF25F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585D72-6D73-F666-8976-07FEFDEB303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3E6A9D1-1E13-492F-6BA9-C4379C58A91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005B552-E7CC-C66C-4B9A-B95FB824E15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43E520D-1A64-14A3-D65D-8F4033342B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8DF0FFE-C039-00E9-449A-FB5ED3F2A04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5F0FB2-F519-CE49-C204-DF02D9EF6C8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3903DA9-03D1-B9F4-D0F4-50370A8D8C3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684EC10-C394-794D-3BE1-93F5F8F8376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E01DAD7-8675-464E-893B-4337180F112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C30051-3B3C-A1B7-23C4-74349160F1D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26209379-45B0-33D9-B36B-5D108FF52B2C}"/>
              </a:ext>
            </a:extLst>
          </p:cNvPr>
          <p:cNvSpPr txBox="1"/>
          <p:nvPr/>
        </p:nvSpPr>
        <p:spPr>
          <a:xfrm>
            <a:off x="1032188" y="968983"/>
            <a:ext cx="6015550" cy="523220"/>
          </a:xfrm>
          <a:prstGeom prst="rect">
            <a:avLst/>
          </a:prstGeom>
          <a:noFill/>
        </p:spPr>
        <p:txBody>
          <a:bodyPr wrap="square">
            <a:spAutoFit/>
          </a:bodyPr>
          <a:lstStyle/>
          <a:p>
            <a:r>
              <a:rPr lang="es-ES" sz="2800" b="1" dirty="0"/>
              <a:t>Recorriendo su aplicación</a:t>
            </a:r>
            <a:endParaRPr lang="es-CO" sz="2800" b="1" dirty="0"/>
          </a:p>
        </p:txBody>
      </p:sp>
      <p:sp>
        <p:nvSpPr>
          <p:cNvPr id="19" name="CuadroTexto 18">
            <a:extLst>
              <a:ext uri="{FF2B5EF4-FFF2-40B4-BE49-F238E27FC236}">
                <a16:creationId xmlns:a16="http://schemas.microsoft.com/office/drawing/2014/main" id="{4AD73A43-ACD2-2DCB-6485-BD02D262F47B}"/>
              </a:ext>
            </a:extLst>
          </p:cNvPr>
          <p:cNvSpPr txBox="1"/>
          <p:nvPr/>
        </p:nvSpPr>
        <p:spPr>
          <a:xfrm>
            <a:off x="1197293" y="3956592"/>
            <a:ext cx="9184004" cy="2923877"/>
          </a:xfrm>
          <a:prstGeom prst="rect">
            <a:avLst/>
          </a:prstGeom>
          <a:noFill/>
        </p:spPr>
        <p:txBody>
          <a:bodyPr wrap="square">
            <a:spAutoFit/>
          </a:bodyPr>
          <a:lstStyle/>
          <a:p>
            <a:endParaRPr lang="es-ES" sz="2400" dirty="0"/>
          </a:p>
          <a:p>
            <a:r>
              <a:rPr lang="es-ES" sz="2000" dirty="0"/>
              <a:t># Carga básica con detección de encabezados y tipos de dato</a:t>
            </a:r>
          </a:p>
          <a:p>
            <a:endParaRPr lang="es-ES" sz="2000" dirty="0"/>
          </a:p>
          <a:p>
            <a:r>
              <a:rPr lang="es-ES" sz="2000" dirty="0" err="1"/>
              <a:t>df</a:t>
            </a:r>
            <a:r>
              <a:rPr lang="es-ES" sz="2000" dirty="0"/>
              <a:t> = spark.read.csv(</a:t>
            </a:r>
          </a:p>
          <a:p>
            <a:r>
              <a:rPr lang="es-ES" sz="2000" dirty="0"/>
              <a:t>    "ruta/al/archivo.csv", </a:t>
            </a:r>
          </a:p>
          <a:p>
            <a:r>
              <a:rPr lang="es-ES" sz="2000" dirty="0"/>
              <a:t>    </a:t>
            </a:r>
            <a:r>
              <a:rPr lang="es-ES" sz="2000" dirty="0" err="1"/>
              <a:t>header</a:t>
            </a:r>
            <a:r>
              <a:rPr lang="es-ES" sz="2000" dirty="0"/>
              <a:t>=True,       # Usa la primera fila como nombres de columna</a:t>
            </a:r>
          </a:p>
          <a:p>
            <a:r>
              <a:rPr lang="es-ES" sz="2000" dirty="0"/>
              <a:t>    </a:t>
            </a:r>
            <a:r>
              <a:rPr lang="es-ES" sz="2000" dirty="0" err="1"/>
              <a:t>inferSchema</a:t>
            </a:r>
            <a:r>
              <a:rPr lang="es-ES" sz="2000" dirty="0"/>
              <a:t>=True,  # Intenta adivinar si es número, fecha o texto</a:t>
            </a:r>
          </a:p>
          <a:p>
            <a:r>
              <a:rPr lang="es-ES" sz="2000" dirty="0"/>
              <a:t>    </a:t>
            </a:r>
            <a:r>
              <a:rPr lang="es-ES" sz="2000" dirty="0" err="1"/>
              <a:t>sep</a:t>
            </a:r>
            <a:r>
              <a:rPr lang="es-ES" sz="2000" dirty="0"/>
              <a:t>=","            # El separador (por defecto es coma)</a:t>
            </a:r>
          </a:p>
          <a:p>
            <a:r>
              <a:rPr lang="es-ES" sz="2000" dirty="0"/>
              <a:t>)</a:t>
            </a:r>
          </a:p>
        </p:txBody>
      </p:sp>
      <p:pic>
        <p:nvPicPr>
          <p:cNvPr id="14" name="Imagen 13" descr="Interfaz de usuario gráfica, Diagrama&#10;&#10;El contenido generado por IA puede ser incorrecto.">
            <a:extLst>
              <a:ext uri="{FF2B5EF4-FFF2-40B4-BE49-F238E27FC236}">
                <a16:creationId xmlns:a16="http://schemas.microsoft.com/office/drawing/2014/main" id="{7062F98F-D529-93E2-8018-1BCF8224E101}"/>
              </a:ext>
            </a:extLst>
          </p:cNvPr>
          <p:cNvPicPr>
            <a:picLocks noChangeAspect="1"/>
          </p:cNvPicPr>
          <p:nvPr/>
        </p:nvPicPr>
        <p:blipFill>
          <a:blip r:embed="rId5"/>
          <a:stretch>
            <a:fillRect/>
          </a:stretch>
        </p:blipFill>
        <p:spPr>
          <a:xfrm>
            <a:off x="9313782" y="3401188"/>
            <a:ext cx="8719876" cy="4547328"/>
          </a:xfrm>
          <a:prstGeom prst="rect">
            <a:avLst/>
          </a:prstGeom>
        </p:spPr>
      </p:pic>
      <p:sp>
        <p:nvSpPr>
          <p:cNvPr id="15" name="CuadroTexto 14">
            <a:extLst>
              <a:ext uri="{FF2B5EF4-FFF2-40B4-BE49-F238E27FC236}">
                <a16:creationId xmlns:a16="http://schemas.microsoft.com/office/drawing/2014/main" id="{9C289B0E-EFC2-7AE8-1A9B-00BFB7277290}"/>
              </a:ext>
            </a:extLst>
          </p:cNvPr>
          <p:cNvSpPr txBox="1"/>
          <p:nvPr/>
        </p:nvSpPr>
        <p:spPr>
          <a:xfrm>
            <a:off x="1032188" y="2121660"/>
            <a:ext cx="6015550" cy="523220"/>
          </a:xfrm>
          <a:prstGeom prst="rect">
            <a:avLst/>
          </a:prstGeom>
          <a:noFill/>
        </p:spPr>
        <p:txBody>
          <a:bodyPr wrap="square">
            <a:spAutoFit/>
          </a:bodyPr>
          <a:lstStyle/>
          <a:p>
            <a:r>
              <a:rPr lang="es-ES" sz="2800" b="1" dirty="0"/>
              <a:t>Cargar o </a:t>
            </a:r>
            <a:r>
              <a:rPr lang="es-ES" sz="2800" b="1" dirty="0" err="1"/>
              <a:t>Ingestar</a:t>
            </a:r>
            <a:r>
              <a:rPr lang="es-ES" sz="2800" b="1" dirty="0"/>
              <a:t> un CSV</a:t>
            </a:r>
            <a:endParaRPr lang="es-CO" sz="2800" b="1" dirty="0"/>
          </a:p>
        </p:txBody>
      </p:sp>
    </p:spTree>
    <p:extLst>
      <p:ext uri="{BB962C8B-B14F-4D97-AF65-F5344CB8AC3E}">
        <p14:creationId xmlns:p14="http://schemas.microsoft.com/office/powerpoint/2010/main" val="177400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8B86-2741-9601-B0E1-8DD5CFF443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C06F7D-4E2F-8C5B-4153-7A68F08DD80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8BCA857-CD57-8563-0432-78E3126BCE3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8C5E550-B2FE-1AC0-6ADA-66293CEFBA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B5C65A3-67F4-1FBC-EFCB-EB96D1D85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488AC35-51A6-7B2A-2DF7-81906A82FE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69AC372-6B36-42E3-DC6A-E7882124FAF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2BE12B0-3E37-534A-BF27-BB8386A1076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C5A0D25-7A00-9CFA-E24F-4E86DC04AB3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04D6D1-A675-8CB5-3C39-FFD063FB5D0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B1BFF6C-D5EA-8949-2D62-2204E03A0DD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60A76922-263D-0C84-F504-BF0D787CDAD6}"/>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2DDF74E2-6432-C66D-54E6-38E096EE4FF3}"/>
              </a:ext>
            </a:extLst>
          </p:cNvPr>
          <p:cNvPicPr>
            <a:picLocks noChangeAspect="1"/>
          </p:cNvPicPr>
          <p:nvPr/>
        </p:nvPicPr>
        <p:blipFill>
          <a:blip r:embed="rId5"/>
          <a:stretch>
            <a:fillRect/>
          </a:stretch>
        </p:blipFill>
        <p:spPr>
          <a:xfrm>
            <a:off x="6377941" y="1866442"/>
            <a:ext cx="10585240" cy="7125876"/>
          </a:xfrm>
          <a:prstGeom prst="rect">
            <a:avLst/>
          </a:prstGeom>
        </p:spPr>
      </p:pic>
    </p:spTree>
    <p:extLst>
      <p:ext uri="{BB962C8B-B14F-4D97-AF65-F5344CB8AC3E}">
        <p14:creationId xmlns:p14="http://schemas.microsoft.com/office/powerpoint/2010/main" val="400258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7294305"/>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t>Qué, por qué y cuándo usar Apache </a:t>
            </a:r>
            <a:r>
              <a:rPr lang="es-ES" sz="2800" b="1" dirty="0" err="1"/>
              <a:t>Spark</a:t>
            </a:r>
            <a:endParaRPr lang="es-ES" sz="2800" b="1" dirty="0"/>
          </a:p>
          <a:p>
            <a:pPr marL="514350" indent="-514350">
              <a:buFont typeface="+mj-lt"/>
              <a:buAutoNum type="arabicPeriod"/>
            </a:pPr>
            <a:r>
              <a:rPr lang="es-MX" sz="2800" b="1" dirty="0">
                <a:latin typeface="+mj-lt"/>
                <a:cs typeface="Poppins" panose="00000500000000000000" pitchFamily="2" charset="0"/>
              </a:rPr>
              <a:t>Hadoop VS </a:t>
            </a:r>
            <a:r>
              <a:rPr lang="es-MX" sz="2800" b="1" dirty="0" err="1">
                <a:latin typeface="+mj-lt"/>
                <a:cs typeface="Poppins" panose="00000500000000000000" pitchFamily="2" charset="0"/>
              </a:rPr>
              <a:t>Spark</a:t>
            </a:r>
            <a:endParaRPr lang="es-MX" sz="2800" b="1" dirty="0">
              <a:latin typeface="+mj-lt"/>
              <a:cs typeface="Poppins" panose="00000500000000000000" pitchFamily="2" charset="0"/>
            </a:endParaRPr>
          </a:p>
          <a:p>
            <a:pPr marL="514350" indent="-514350">
              <a:buFont typeface="+mj-lt"/>
              <a:buAutoNum type="arabicPeriod"/>
            </a:pPr>
            <a:r>
              <a:rPr lang="es-ES" sz="2800" b="1" dirty="0">
                <a:latin typeface="+mj-lt"/>
              </a:rPr>
              <a:t>RDD</a:t>
            </a:r>
          </a:p>
          <a:p>
            <a:pPr marL="514350" indent="-514350">
              <a:buFont typeface="+mj-lt"/>
              <a:buAutoNum type="arabicPeriod"/>
            </a:pPr>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pPr marL="514350" indent="-514350">
              <a:buFont typeface="+mj-lt"/>
              <a:buAutoNum type="arabicPeriod"/>
            </a:pPr>
            <a:r>
              <a:rPr lang="es-CO" sz="2800" b="1" dirty="0" err="1"/>
              <a:t>Lazy</a:t>
            </a:r>
            <a:r>
              <a:rPr lang="es-CO" sz="2800" b="1" dirty="0"/>
              <a:t> </a:t>
            </a:r>
            <a:r>
              <a:rPr lang="es-CO" sz="2800" b="1" dirty="0" err="1"/>
              <a:t>Evaluation</a:t>
            </a:r>
            <a:r>
              <a:rPr lang="es-CO" sz="2800" b="1" dirty="0"/>
              <a:t> (Evaluación Perezosa)</a:t>
            </a:r>
          </a:p>
          <a:p>
            <a:pPr marL="514350" indent="-514350">
              <a:buFont typeface="+mj-lt"/>
              <a:buAutoNum type="arabicPeriod"/>
            </a:pPr>
            <a:r>
              <a:rPr lang="es-CO" sz="2800" b="1" dirty="0"/>
              <a:t>Recorrido por una aplicación típica</a:t>
            </a:r>
          </a:p>
          <a:p>
            <a:pPr marL="514350" indent="-514350">
              <a:buFont typeface="+mj-lt"/>
              <a:buAutoNum type="arabicPeriod"/>
            </a:pPr>
            <a:r>
              <a:rPr lang="es-ES" sz="2800" b="1" dirty="0" err="1">
                <a:solidFill>
                  <a:srgbClr val="282828"/>
                </a:solidFill>
                <a:latin typeface="Arial-BoldMT"/>
              </a:rPr>
              <a:t>Spark</a:t>
            </a:r>
            <a:r>
              <a:rPr lang="es-ES" sz="2800" b="1" dirty="0">
                <a:solidFill>
                  <a:srgbClr val="282828"/>
                </a:solidFill>
                <a:latin typeface="Arial-BoldMT"/>
              </a:rPr>
              <a:t> </a:t>
            </a:r>
            <a:r>
              <a:rPr lang="es-ES" sz="2800" b="1" dirty="0" err="1">
                <a:solidFill>
                  <a:srgbClr val="282828"/>
                </a:solidFill>
                <a:latin typeface="Arial-BoldMT"/>
              </a:rPr>
              <a:t>Caching</a:t>
            </a:r>
            <a:endParaRPr lang="es-ES" sz="2800" b="1" dirty="0">
              <a:solidFill>
                <a:srgbClr val="282828"/>
              </a:solidFill>
              <a:latin typeface="Arial-BoldMT"/>
            </a:endParaRPr>
          </a:p>
          <a:p>
            <a:pPr marL="514350" indent="-514350">
              <a:buFont typeface="+mj-lt"/>
              <a:buAutoNum type="arabicPeriod"/>
            </a:pPr>
            <a:r>
              <a:rPr lang="es-CO" sz="2800" b="1" dirty="0"/>
              <a:t>Modos de Despliegue</a:t>
            </a:r>
          </a:p>
          <a:p>
            <a:pPr marL="514350" indent="-514350">
              <a:buFont typeface="+mj-lt"/>
              <a:buAutoNum type="arabicPeriod"/>
            </a:pP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CB98-CC1D-E325-36AC-077C0BADD9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6CAD1E-D30F-264A-D203-81D92ADA0E0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1FB7CBB-6260-ACF7-F793-773CC318132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7DFB42A-BEB4-CF7F-F4DB-06C06A731B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A0BE5DF-02EA-06E3-02BC-7153BB78240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4E0CCB7-9AF6-BB60-E73A-32D3532D11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0675D25-2BB0-388E-3A9E-F48FFD473C8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E94CDDD-EEFB-A23F-DA0A-A3D08EFABE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62EC52-E497-1B03-3E98-42DB0200D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49C19A-EE33-5377-CAC4-43E8135E67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1D8B192-C411-C3D0-E3A0-9E745FED2D2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Diagrama&#10;&#10;El contenido generado por IA puede ser incorrecto.">
            <a:extLst>
              <a:ext uri="{FF2B5EF4-FFF2-40B4-BE49-F238E27FC236}">
                <a16:creationId xmlns:a16="http://schemas.microsoft.com/office/drawing/2014/main" id="{5D89E4D2-6E24-21E9-2800-C88DD128C6D6}"/>
              </a:ext>
            </a:extLst>
          </p:cNvPr>
          <p:cNvPicPr>
            <a:picLocks noChangeAspect="1"/>
          </p:cNvPicPr>
          <p:nvPr/>
        </p:nvPicPr>
        <p:blipFill>
          <a:blip r:embed="rId5"/>
          <a:stretch>
            <a:fillRect/>
          </a:stretch>
        </p:blipFill>
        <p:spPr>
          <a:xfrm>
            <a:off x="5052712" y="494651"/>
            <a:ext cx="9764488" cy="9297698"/>
          </a:xfrm>
          <a:prstGeom prst="rect">
            <a:avLst/>
          </a:prstGeom>
        </p:spPr>
      </p:pic>
    </p:spTree>
    <p:extLst>
      <p:ext uri="{BB962C8B-B14F-4D97-AF65-F5344CB8AC3E}">
        <p14:creationId xmlns:p14="http://schemas.microsoft.com/office/powerpoint/2010/main" val="1742681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1FEB-DA24-071A-A16B-111BF4A0DD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F406-712F-FBFC-0372-80D2A66C862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2E8541A-81FC-1C3D-5126-C975F0EE00F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081A7C-C5BF-09E8-8EA3-FB65E56F43E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882EB44-7CD8-D9FE-A225-1F4AECDC34E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34772C5-D259-81C6-6882-89C8F121C0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2E67BFE-9A28-4732-2ADC-FBC4F5891CF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CDE3EEC-B9F0-7F75-17B9-F98A96662A1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D31373-BBF2-BE07-594B-0B224FB3D7F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F0166D2-5C46-0782-C389-74E5824DC4B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68A8FE0-2B85-50E9-910F-73B0F65EDCA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D4AAEBFF-7CC2-F021-F6DB-F6FD407D8FC2}"/>
              </a:ext>
            </a:extLst>
          </p:cNvPr>
          <p:cNvSpPr txBox="1"/>
          <p:nvPr/>
        </p:nvSpPr>
        <p:spPr>
          <a:xfrm>
            <a:off x="11494885" y="1939032"/>
            <a:ext cx="6015550" cy="523220"/>
          </a:xfrm>
          <a:prstGeom prst="rect">
            <a:avLst/>
          </a:prstGeom>
          <a:noFill/>
        </p:spPr>
        <p:txBody>
          <a:bodyPr wrap="square">
            <a:spAutoFit/>
          </a:bodyPr>
          <a:lstStyle/>
          <a:p>
            <a:r>
              <a:rPr lang="es-ES" sz="2800" b="1" dirty="0"/>
              <a:t>Trasformar tus Datos</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E182968E-4FC9-F9D9-E5A8-3DD274B566C9}"/>
              </a:ext>
            </a:extLst>
          </p:cNvPr>
          <p:cNvPicPr>
            <a:picLocks noChangeAspect="1"/>
          </p:cNvPicPr>
          <p:nvPr/>
        </p:nvPicPr>
        <p:blipFill>
          <a:blip r:embed="rId5"/>
          <a:stretch>
            <a:fillRect/>
          </a:stretch>
        </p:blipFill>
        <p:spPr>
          <a:xfrm>
            <a:off x="1343147" y="474835"/>
            <a:ext cx="9164329" cy="9040487"/>
          </a:xfrm>
          <a:prstGeom prst="rect">
            <a:avLst/>
          </a:prstGeom>
        </p:spPr>
      </p:pic>
      <p:sp>
        <p:nvSpPr>
          <p:cNvPr id="17" name="CuadroTexto 16">
            <a:extLst>
              <a:ext uri="{FF2B5EF4-FFF2-40B4-BE49-F238E27FC236}">
                <a16:creationId xmlns:a16="http://schemas.microsoft.com/office/drawing/2014/main" id="{9427E20B-0C3F-18E3-FBC6-91AE19DDFB8B}"/>
              </a:ext>
            </a:extLst>
          </p:cNvPr>
          <p:cNvSpPr txBox="1"/>
          <p:nvPr/>
        </p:nvSpPr>
        <p:spPr>
          <a:xfrm>
            <a:off x="11078407" y="3638062"/>
            <a:ext cx="5540814" cy="1415772"/>
          </a:xfrm>
          <a:prstGeom prst="rect">
            <a:avLst/>
          </a:prstGeom>
          <a:noFill/>
        </p:spPr>
        <p:txBody>
          <a:bodyPr wrap="square">
            <a:spAutoFit/>
          </a:bodyPr>
          <a:lstStyle/>
          <a:p>
            <a:r>
              <a:rPr lang="es-CO" sz="2400" b="0" i="0" dirty="0" err="1">
                <a:solidFill>
                  <a:srgbClr val="834426"/>
                </a:solidFill>
                <a:effectLst/>
                <a:latin typeface="Courier"/>
              </a:rPr>
              <a:t>df</a:t>
            </a:r>
            <a:r>
              <a:rPr lang="es-CO" sz="2400" b="0" i="0" dirty="0">
                <a:solidFill>
                  <a:srgbClr val="834426"/>
                </a:solidFill>
                <a:effectLst/>
                <a:latin typeface="Courier"/>
              </a:rPr>
              <a:t> </a:t>
            </a:r>
            <a:r>
              <a:rPr lang="es-CO" sz="2400" b="0" i="0" dirty="0">
                <a:solidFill>
                  <a:srgbClr val="262626"/>
                </a:solidFill>
                <a:effectLst/>
                <a:latin typeface="Courier"/>
              </a:rPr>
              <a:t>= </a:t>
            </a:r>
            <a:r>
              <a:rPr lang="es-CO" sz="2400" b="0" i="0" dirty="0" err="1">
                <a:solidFill>
                  <a:srgbClr val="834426"/>
                </a:solidFill>
                <a:effectLst/>
                <a:latin typeface="Courier"/>
              </a:rPr>
              <a:t>df</a:t>
            </a:r>
            <a:r>
              <a:rPr lang="es-CO" sz="2400" b="0" i="0" dirty="0" err="1">
                <a:solidFill>
                  <a:srgbClr val="262626"/>
                </a:solidFill>
                <a:effectLst/>
                <a:latin typeface="Courier"/>
              </a:rPr>
              <a:t>.withColumn</a:t>
            </a:r>
            <a:r>
              <a:rPr lang="es-CO" sz="2400" b="0" i="0" dirty="0">
                <a:solidFill>
                  <a:srgbClr val="262626"/>
                </a:solidFill>
                <a:effectLst/>
                <a:latin typeface="Courier"/>
              </a:rPr>
              <a:t>( </a:t>
            </a:r>
            <a:r>
              <a:rPr lang="es-CO" sz="2400" b="0" i="0" dirty="0">
                <a:solidFill>
                  <a:srgbClr val="3B51A3"/>
                </a:solidFill>
                <a:effectLst/>
                <a:latin typeface="Courier"/>
              </a:rPr>
              <a:t>"</a:t>
            </a:r>
            <a:r>
              <a:rPr lang="es-CO" sz="2400" b="0" i="0" dirty="0" err="1">
                <a:solidFill>
                  <a:srgbClr val="3B51A3"/>
                </a:solidFill>
                <a:effectLst/>
                <a:latin typeface="Courier"/>
              </a:rPr>
              <a:t>name</a:t>
            </a:r>
            <a:r>
              <a:rPr lang="es-CO" sz="2400" b="0" i="0" dirty="0">
                <a:solidFill>
                  <a:srgbClr val="3B51A3"/>
                </a:solidFill>
                <a:effectLst/>
                <a:latin typeface="Courier"/>
              </a:rPr>
              <a:t>"</a:t>
            </a:r>
            <a:r>
              <a:rPr lang="es-CO" sz="2400" b="0" i="0" dirty="0">
                <a:solidFill>
                  <a:srgbClr val="262626"/>
                </a:solidFill>
                <a:effectLst/>
                <a:latin typeface="Courier"/>
              </a:rPr>
              <a:t>, </a:t>
            </a:r>
            <a:r>
              <a:rPr lang="es-CO" sz="2400" b="0" i="1" dirty="0" err="1">
                <a:solidFill>
                  <a:srgbClr val="000000"/>
                </a:solidFill>
                <a:effectLst/>
                <a:latin typeface="Courier-Oblique"/>
              </a:rPr>
              <a:t>concat</a:t>
            </a:r>
            <a:r>
              <a:rPr lang="es-CO" sz="2400" b="0" i="0" dirty="0">
                <a:solidFill>
                  <a:srgbClr val="000000"/>
                </a:solidFill>
                <a:effectLst/>
                <a:latin typeface="Courier"/>
              </a:rPr>
              <a:t>(</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lname</a:t>
            </a:r>
            <a:r>
              <a:rPr lang="es-CO" sz="2400" b="0" i="0" dirty="0">
                <a:solidFill>
                  <a:srgbClr val="3B51A3"/>
                </a:solidFill>
                <a:effectLst/>
                <a:latin typeface="Courier"/>
              </a:rPr>
              <a:t>"</a:t>
            </a:r>
            <a:r>
              <a:rPr lang="es-CO" sz="2400" b="0" i="0" dirty="0">
                <a:solidFill>
                  <a:srgbClr val="000000"/>
                </a:solidFill>
                <a:effectLst/>
                <a:latin typeface="Courier"/>
              </a:rPr>
              <a:t>), </a:t>
            </a:r>
            <a:r>
              <a:rPr lang="es-CO" sz="2400" b="0" i="1" dirty="0" err="1">
                <a:solidFill>
                  <a:srgbClr val="000000"/>
                </a:solidFill>
                <a:effectLst/>
                <a:latin typeface="Courier-Oblique"/>
              </a:rPr>
              <a:t>lit</a:t>
            </a:r>
            <a:r>
              <a:rPr lang="es-CO" sz="2400" b="0" i="0" dirty="0">
                <a:solidFill>
                  <a:srgbClr val="000000"/>
                </a:solidFill>
                <a:effectLst/>
                <a:latin typeface="Courier"/>
              </a:rPr>
              <a:t>(</a:t>
            </a:r>
            <a:r>
              <a:rPr lang="es-CO" sz="2400" b="0" i="0" dirty="0">
                <a:solidFill>
                  <a:srgbClr val="3B51A3"/>
                </a:solidFill>
                <a:effectLst/>
                <a:latin typeface="Courier"/>
              </a:rPr>
              <a:t>", "</a:t>
            </a:r>
            <a:r>
              <a:rPr lang="es-CO" sz="2400" b="0" i="0" dirty="0">
                <a:solidFill>
                  <a:srgbClr val="000000"/>
                </a:solidFill>
                <a:effectLst/>
                <a:latin typeface="Courier"/>
              </a:rPr>
              <a:t>), </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fname</a:t>
            </a:r>
            <a:r>
              <a:rPr lang="es-CO" sz="2400" b="0" i="0" dirty="0">
                <a:solidFill>
                  <a:srgbClr val="3B51A3"/>
                </a:solidFill>
                <a:effectLst/>
                <a:latin typeface="Courier"/>
              </a:rPr>
              <a:t>"</a:t>
            </a:r>
            <a:r>
              <a:rPr lang="es-CO" sz="2400" b="0" i="0" dirty="0">
                <a:solidFill>
                  <a:srgbClr val="000000"/>
                </a:solidFill>
                <a:effectLst/>
                <a:latin typeface="Courier"/>
              </a:rPr>
              <a:t>)))</a:t>
            </a:r>
            <a:r>
              <a:rPr lang="es-CO" sz="2400" dirty="0"/>
              <a:t> </a:t>
            </a:r>
            <a:br>
              <a:rPr lang="es-CO" dirty="0"/>
            </a:br>
            <a:endParaRPr lang="es-CO" dirty="0"/>
          </a:p>
        </p:txBody>
      </p:sp>
    </p:spTree>
    <p:extLst>
      <p:ext uri="{BB962C8B-B14F-4D97-AF65-F5344CB8AC3E}">
        <p14:creationId xmlns:p14="http://schemas.microsoft.com/office/powerpoint/2010/main" val="2881823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6905-56CC-4533-8D34-1066E93C52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C4EB69-B6A7-7663-7A4B-B6A413ACBF6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2462AFB-F219-A23E-CD74-513DE3DFC0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F66D388-D074-B2A2-E92A-25239E0E8D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58ED10-F48C-E426-6995-BE9A73BEDD0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81389-EA3A-4C7E-2F3D-6B98F18F34A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84F641C-AD42-2FD3-4D7A-5E139559BF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0AF7820-B087-8CAB-F6C8-0B64DB7DF17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71E4378-9D03-4E8B-FEE1-663E614AAC3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7BEB7DA-E808-B979-8D39-9607BE47D6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80C679A-EE53-3EDE-BED0-502AFD1E14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07882FD9-AA82-5BF8-5AB4-1BA9E50DFE67}"/>
              </a:ext>
            </a:extLst>
          </p:cNvPr>
          <p:cNvSpPr txBox="1"/>
          <p:nvPr/>
        </p:nvSpPr>
        <p:spPr>
          <a:xfrm>
            <a:off x="11003856" y="1939032"/>
            <a:ext cx="6015550" cy="954107"/>
          </a:xfrm>
          <a:prstGeom prst="rect">
            <a:avLst/>
          </a:prstGeom>
          <a:noFill/>
        </p:spPr>
        <p:txBody>
          <a:bodyPr wrap="square">
            <a:spAutoFit/>
          </a:bodyPr>
          <a:lstStyle/>
          <a:p>
            <a:pPr algn="ctr"/>
            <a:r>
              <a:rPr lang="es-ES" sz="2800" b="1" dirty="0"/>
              <a:t>Guardar el </a:t>
            </a:r>
            <a:r>
              <a:rPr lang="es-ES" sz="2800" b="1" dirty="0" err="1"/>
              <a:t>DataFrame</a:t>
            </a:r>
            <a:r>
              <a:rPr lang="es-ES" sz="2800" b="1" dirty="0"/>
              <a:t> en un Base de Datos</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F040007D-CFEC-B7AE-E020-7E9EE13C4B44}"/>
              </a:ext>
            </a:extLst>
          </p:cNvPr>
          <p:cNvPicPr>
            <a:picLocks noChangeAspect="1"/>
          </p:cNvPicPr>
          <p:nvPr/>
        </p:nvPicPr>
        <p:blipFill>
          <a:blip r:embed="rId5"/>
          <a:stretch>
            <a:fillRect/>
          </a:stretch>
        </p:blipFill>
        <p:spPr>
          <a:xfrm>
            <a:off x="1268594" y="393191"/>
            <a:ext cx="8799690" cy="9742199"/>
          </a:xfrm>
          <a:prstGeom prst="rect">
            <a:avLst/>
          </a:prstGeom>
        </p:spPr>
      </p:pic>
      <p:sp>
        <p:nvSpPr>
          <p:cNvPr id="17" name="CuadroTexto 16">
            <a:extLst>
              <a:ext uri="{FF2B5EF4-FFF2-40B4-BE49-F238E27FC236}">
                <a16:creationId xmlns:a16="http://schemas.microsoft.com/office/drawing/2014/main" id="{68C13607-5B34-F54C-D743-DD84D4E93BCF}"/>
              </a:ext>
            </a:extLst>
          </p:cNvPr>
          <p:cNvSpPr txBox="1"/>
          <p:nvPr/>
        </p:nvSpPr>
        <p:spPr>
          <a:xfrm>
            <a:off x="10709909" y="3622655"/>
            <a:ext cx="6309497" cy="3970318"/>
          </a:xfrm>
          <a:prstGeom prst="rect">
            <a:avLst/>
          </a:prstGeom>
          <a:noFill/>
        </p:spPr>
        <p:txBody>
          <a:bodyPr wrap="square">
            <a:spAutoFit/>
          </a:bodyPr>
          <a:lstStyle/>
          <a:p>
            <a:r>
              <a:rPr lang="es-CO" sz="1800" dirty="0"/>
              <a:t># Definición de la URL y las credenciales</a:t>
            </a:r>
          </a:p>
          <a:p>
            <a:r>
              <a:rPr lang="es-CO" sz="1800" dirty="0" err="1"/>
              <a:t>db_connection_url</a:t>
            </a:r>
            <a:r>
              <a:rPr lang="es-CO" sz="1800" dirty="0"/>
              <a:t> = "</a:t>
            </a:r>
            <a:r>
              <a:rPr lang="es-CO" sz="1800" dirty="0" err="1"/>
              <a:t>jdbc:postgresql</a:t>
            </a:r>
            <a:r>
              <a:rPr lang="es-CO" sz="1800" dirty="0"/>
              <a:t>://localhost/</a:t>
            </a:r>
            <a:r>
              <a:rPr lang="es-CO" sz="1800" dirty="0" err="1"/>
              <a:t>spark_labs</a:t>
            </a:r>
            <a:r>
              <a:rPr lang="es-CO" sz="1800" dirty="0"/>
              <a:t>"</a:t>
            </a:r>
          </a:p>
          <a:p>
            <a:endParaRPr lang="es-CO" sz="1800" dirty="0"/>
          </a:p>
          <a:p>
            <a:r>
              <a:rPr lang="es-CO" sz="1800" dirty="0" err="1"/>
              <a:t>properties</a:t>
            </a:r>
            <a:r>
              <a:rPr lang="es-CO" sz="1800" dirty="0"/>
              <a:t> = {</a:t>
            </a:r>
          </a:p>
          <a:p>
            <a:r>
              <a:rPr lang="es-CO" sz="1800" dirty="0"/>
              <a:t>    "driver": "</a:t>
            </a:r>
            <a:r>
              <a:rPr lang="es-CO" sz="1800" dirty="0" err="1"/>
              <a:t>org.postgresql.Driver</a:t>
            </a:r>
            <a:r>
              <a:rPr lang="es-CO" sz="1800" dirty="0"/>
              <a:t>",</a:t>
            </a:r>
          </a:p>
          <a:p>
            <a:r>
              <a:rPr lang="es-CO" sz="1800" dirty="0"/>
              <a:t>    "</a:t>
            </a:r>
            <a:r>
              <a:rPr lang="es-CO" sz="1800" dirty="0" err="1"/>
              <a:t>user</a:t>
            </a:r>
            <a:r>
              <a:rPr lang="es-CO" sz="1800" dirty="0"/>
              <a:t>": "</a:t>
            </a:r>
            <a:r>
              <a:rPr lang="es-CO" sz="1800" dirty="0" err="1"/>
              <a:t>jgp</a:t>
            </a:r>
            <a:r>
              <a:rPr lang="es-CO" sz="1800" dirty="0"/>
              <a:t>",</a:t>
            </a:r>
          </a:p>
          <a:p>
            <a:r>
              <a:rPr lang="es-CO" sz="1800" dirty="0"/>
              <a:t>    "</a:t>
            </a:r>
            <a:r>
              <a:rPr lang="es-CO" sz="1800" dirty="0" err="1"/>
              <a:t>password</a:t>
            </a:r>
            <a:r>
              <a:rPr lang="es-CO" sz="1800" dirty="0"/>
              <a:t>": "</a:t>
            </a:r>
            <a:r>
              <a:rPr lang="es-CO" sz="1800" dirty="0" err="1"/>
              <a:t>Spark</a:t>
            </a:r>
            <a:r>
              <a:rPr lang="es-CO" sz="1800" dirty="0"/>
              <a:t>&lt;3Python"</a:t>
            </a:r>
          </a:p>
          <a:p>
            <a:r>
              <a:rPr lang="es-CO" sz="1800" dirty="0"/>
              <a:t>}</a:t>
            </a:r>
          </a:p>
          <a:p>
            <a:endParaRPr lang="es-CO" sz="1800" dirty="0"/>
          </a:p>
          <a:p>
            <a:r>
              <a:rPr lang="es-CO" sz="1800" dirty="0"/>
              <a:t># Escritura del </a:t>
            </a:r>
            <a:r>
              <a:rPr lang="es-CO" sz="1800" dirty="0" err="1"/>
              <a:t>DataFrame</a:t>
            </a:r>
            <a:r>
              <a:rPr lang="es-CO" sz="1800" dirty="0"/>
              <a:t> en la base de datos</a:t>
            </a:r>
          </a:p>
          <a:p>
            <a:r>
              <a:rPr lang="es-CO" sz="1800" dirty="0" err="1"/>
              <a:t>df.write</a:t>
            </a:r>
            <a:r>
              <a:rPr lang="es-CO" sz="1800" dirty="0"/>
              <a:t> \</a:t>
            </a:r>
          </a:p>
          <a:p>
            <a:r>
              <a:rPr lang="es-CO" sz="1800" dirty="0"/>
              <a:t>    .</a:t>
            </a:r>
            <a:r>
              <a:rPr lang="es-CO" sz="1800" dirty="0" err="1"/>
              <a:t>mode</a:t>
            </a:r>
            <a:r>
              <a:rPr lang="es-CO" sz="1800" dirty="0"/>
              <a:t>("</a:t>
            </a:r>
            <a:r>
              <a:rPr lang="es-CO" sz="1800" dirty="0" err="1"/>
              <a:t>overwrite</a:t>
            </a:r>
            <a:r>
              <a:rPr lang="es-CO" sz="1800" dirty="0"/>
              <a:t>") \</a:t>
            </a:r>
          </a:p>
          <a:p>
            <a:r>
              <a:rPr lang="es-CO" sz="1800" dirty="0"/>
              <a:t>    .</a:t>
            </a:r>
            <a:r>
              <a:rPr lang="es-CO" sz="1800" dirty="0" err="1"/>
              <a:t>jdbc</a:t>
            </a:r>
            <a:r>
              <a:rPr lang="es-CO" sz="1800" dirty="0"/>
              <a:t>(</a:t>
            </a:r>
            <a:r>
              <a:rPr lang="es-CO" sz="1800" dirty="0" err="1"/>
              <a:t>url</a:t>
            </a:r>
            <a:r>
              <a:rPr lang="es-CO" sz="1800" dirty="0"/>
              <a:t>=</a:t>
            </a:r>
            <a:r>
              <a:rPr lang="es-CO" sz="1800" dirty="0" err="1"/>
              <a:t>db_connection_url</a:t>
            </a:r>
            <a:r>
              <a:rPr lang="es-CO" sz="1800" dirty="0"/>
              <a:t>, table="ch02", </a:t>
            </a:r>
            <a:r>
              <a:rPr lang="es-CO" sz="1800" dirty="0" err="1"/>
              <a:t>properties</a:t>
            </a:r>
            <a:r>
              <a:rPr lang="es-CO" sz="1800" dirty="0"/>
              <a:t>=</a:t>
            </a:r>
            <a:r>
              <a:rPr lang="es-CO" sz="1800" dirty="0" err="1"/>
              <a:t>properties</a:t>
            </a:r>
            <a:r>
              <a:rPr lang="es-CO" sz="1800" dirty="0"/>
              <a:t>)</a:t>
            </a:r>
            <a:endParaRPr lang="es-CO" dirty="0"/>
          </a:p>
        </p:txBody>
      </p:sp>
    </p:spTree>
    <p:extLst>
      <p:ext uri="{BB962C8B-B14F-4D97-AF65-F5344CB8AC3E}">
        <p14:creationId xmlns:p14="http://schemas.microsoft.com/office/powerpoint/2010/main" val="287563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B787-3762-CC2F-1750-6E0545A1B5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86B88-43A8-19AD-FF41-15BDE449AAA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14C13F3-CC0F-4081-0BC1-4DEEA46011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91C1383-4E11-2555-4129-4CEA0909A43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CA57EEC-BE00-82B1-FA89-E9CDC8224B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54BCE44-1B51-6EEC-07F0-7B0926C6C14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976F982-7CAE-981A-1D9A-9F2C571B55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D9EE03-8702-B21E-2B93-3FA623542EB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2742E71-D255-5F9D-739E-F20B96AE987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EE2DC0A-842B-B250-1BAC-493ACD5FCE6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63C1AA8-0730-5F6A-D10E-2FF8EED4C52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nterfaz de usuario gráfica, Diagrama, Aplicación&#10;&#10;El contenido generado por IA puede ser incorrecto.">
            <a:extLst>
              <a:ext uri="{FF2B5EF4-FFF2-40B4-BE49-F238E27FC236}">
                <a16:creationId xmlns:a16="http://schemas.microsoft.com/office/drawing/2014/main" id="{C7C66D8C-C253-EB6F-6EE6-5DFBED10A57F}"/>
              </a:ext>
            </a:extLst>
          </p:cNvPr>
          <p:cNvPicPr>
            <a:picLocks noChangeAspect="1"/>
          </p:cNvPicPr>
          <p:nvPr/>
        </p:nvPicPr>
        <p:blipFill>
          <a:blip r:embed="rId5"/>
          <a:stretch>
            <a:fillRect/>
          </a:stretch>
        </p:blipFill>
        <p:spPr>
          <a:xfrm>
            <a:off x="5625846" y="484045"/>
            <a:ext cx="8258663" cy="9555130"/>
          </a:xfrm>
          <a:prstGeom prst="rect">
            <a:avLst/>
          </a:prstGeom>
        </p:spPr>
      </p:pic>
    </p:spTree>
    <p:extLst>
      <p:ext uri="{BB962C8B-B14F-4D97-AF65-F5344CB8AC3E}">
        <p14:creationId xmlns:p14="http://schemas.microsoft.com/office/powerpoint/2010/main" val="621830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C32E-D4B6-F7CE-00E6-452830D737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1DF393-963A-32B2-A279-AFE7A76A6B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6AD415-9224-E851-2F0F-49D01912E60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8CB1B67-2EDC-0B2F-78B4-62956AD8556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B52CE7C-932F-9273-AB78-80DCE7718F6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4B2D9E-EE59-1008-3012-06389481177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BD572CB-BDE9-9530-9B36-CA3F6EA65C7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0C6229-D14E-19FC-671D-E44CDAA9CED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C119920-C585-3A4A-5A55-EE321C23AC0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3DF0B19-C841-14B2-47E5-645C171883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ADCA087-E91A-CA50-5DB5-60637DB6251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7A725944-E01C-C73E-FB89-4EB36257D464}"/>
              </a:ext>
            </a:extLst>
          </p:cNvPr>
          <p:cNvSpPr txBox="1"/>
          <p:nvPr/>
        </p:nvSpPr>
        <p:spPr>
          <a:xfrm>
            <a:off x="1423035" y="1470183"/>
            <a:ext cx="12875895" cy="7201972"/>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n-US" sz="2800" b="1" dirty="0" err="1"/>
              <a:t>Métodos</a:t>
            </a:r>
            <a:r>
              <a:rPr lang="en-US" sz="2800" b="1" dirty="0"/>
              <a:t>:</a:t>
            </a:r>
          </a:p>
          <a:p>
            <a:endParaRPr lang="en-US" sz="2800" b="1" dirty="0"/>
          </a:p>
          <a:p>
            <a:r>
              <a:rPr lang="en-US" sz="2800" b="1" dirty="0"/>
              <a:t>– persist() (</a:t>
            </a:r>
            <a:r>
              <a:rPr lang="en-US" sz="2800" b="1" dirty="0" err="1"/>
              <a:t>varias</a:t>
            </a:r>
            <a:r>
              <a:rPr lang="en-US" sz="2800" b="1" dirty="0"/>
              <a:t> </a:t>
            </a:r>
            <a:r>
              <a:rPr lang="en-US" sz="2800" b="1" dirty="0" err="1"/>
              <a:t>opciones</a:t>
            </a:r>
            <a:r>
              <a:rPr lang="en-US" sz="2800" b="1" dirty="0"/>
              <a:t>)</a:t>
            </a:r>
          </a:p>
          <a:p>
            <a:r>
              <a:rPr lang="en-US" sz="2800" b="1" dirty="0"/>
              <a:t>– cache() (usar persist con la </a:t>
            </a:r>
            <a:r>
              <a:rPr lang="en-US" sz="2800" b="1" dirty="0" err="1"/>
              <a:t>opción</a:t>
            </a:r>
            <a:r>
              <a:rPr lang="en-US" sz="2800" b="1" dirty="0"/>
              <a:t> MEMORY_ONLY)</a:t>
            </a:r>
          </a:p>
          <a:p>
            <a:r>
              <a:rPr lang="en-US" sz="2800" b="1" dirty="0"/>
              <a:t>– </a:t>
            </a:r>
            <a:r>
              <a:rPr lang="en-US" sz="2800" b="1" dirty="0" err="1"/>
              <a:t>unpersist</a:t>
            </a:r>
            <a:r>
              <a:rPr lang="en-US" sz="2800" b="1" dirty="0"/>
              <a:t>() (</a:t>
            </a:r>
            <a:r>
              <a:rPr lang="en-US" sz="2800" b="1" dirty="0" err="1"/>
              <a:t>liberar</a:t>
            </a:r>
            <a:r>
              <a:rPr lang="en-US" sz="2800" b="1" dirty="0"/>
              <a:t> </a:t>
            </a:r>
            <a:r>
              <a:rPr lang="en-US" sz="2800" b="1" dirty="0" err="1"/>
              <a:t>datos</a:t>
            </a:r>
            <a:r>
              <a:rPr lang="en-US" sz="2800" b="1" dirty="0"/>
              <a:t> </a:t>
            </a:r>
            <a:r>
              <a:rPr lang="en-US" sz="2800" b="1" dirty="0" err="1"/>
              <a:t>persistentes</a:t>
            </a:r>
            <a:r>
              <a:rPr lang="en-US" sz="2800" b="1" dirty="0"/>
              <a:t>)</a:t>
            </a:r>
          </a:p>
          <a:p>
            <a:endParaRPr lang="en-US" sz="2800" b="1" dirty="0"/>
          </a:p>
          <a:p>
            <a:r>
              <a:rPr lang="en-US" sz="2800" b="1" dirty="0" err="1"/>
              <a:t>Opciones</a:t>
            </a:r>
            <a:r>
              <a:rPr lang="en-US" sz="2800" b="1" dirty="0"/>
              <a:t> de </a:t>
            </a:r>
            <a:r>
              <a:rPr lang="en-US" sz="2800" b="1" dirty="0" err="1"/>
              <a:t>persistencia</a:t>
            </a:r>
            <a:r>
              <a:rPr lang="en-US" sz="2800" b="1" dirty="0"/>
              <a:t>:</a:t>
            </a:r>
          </a:p>
          <a:p>
            <a:endParaRPr lang="en-US" sz="2800" b="1" dirty="0"/>
          </a:p>
          <a:p>
            <a:r>
              <a:rPr lang="en-US" sz="2800" b="1" dirty="0"/>
              <a:t>– MEMORY_ONLY – </a:t>
            </a:r>
            <a:r>
              <a:rPr lang="en-US" sz="2800" b="1" dirty="0" err="1"/>
              <a:t>Predeterminado</a:t>
            </a:r>
            <a:r>
              <a:rPr lang="en-US" sz="2800" b="1" dirty="0"/>
              <a:t> –&gt; memoria JVM </a:t>
            </a:r>
            <a:r>
              <a:rPr lang="en-US" sz="2800" b="1" dirty="0" err="1"/>
              <a:t>deserializada</a:t>
            </a:r>
            <a:endParaRPr lang="en-US" sz="2800" b="1" dirty="0"/>
          </a:p>
          <a:p>
            <a:r>
              <a:rPr lang="en-US" sz="2800" b="1" dirty="0"/>
              <a:t>– MEMORY_AND_DISK –&gt; </a:t>
            </a:r>
            <a:r>
              <a:rPr lang="en-US" sz="2800" b="1" dirty="0" err="1"/>
              <a:t>particiones</a:t>
            </a:r>
            <a:r>
              <a:rPr lang="en-US" sz="2800" b="1" dirty="0"/>
              <a:t> </a:t>
            </a:r>
            <a:r>
              <a:rPr lang="en-US" sz="2800" b="1" dirty="0" err="1"/>
              <a:t>sobrantes</a:t>
            </a:r>
            <a:r>
              <a:rPr lang="en-US" sz="2800" b="1" dirty="0"/>
              <a:t> </a:t>
            </a:r>
            <a:r>
              <a:rPr lang="en-US" sz="2800" b="1" dirty="0" err="1"/>
              <a:t>en</a:t>
            </a:r>
            <a:r>
              <a:rPr lang="en-US" sz="2800" b="1" dirty="0"/>
              <a:t> </a:t>
            </a:r>
            <a:r>
              <a:rPr lang="en-US" sz="2800" b="1" dirty="0" err="1"/>
              <a:t>el</a:t>
            </a:r>
            <a:r>
              <a:rPr lang="en-US" sz="2800" b="1" dirty="0"/>
              <a:t> disco.</a:t>
            </a:r>
          </a:p>
          <a:p>
            <a:r>
              <a:rPr lang="en-US" sz="2800" b="1" dirty="0"/>
              <a:t>– MEMORY_ONLY_SER –&gt; memoria JVM </a:t>
            </a:r>
            <a:r>
              <a:rPr lang="en-US" sz="2800" b="1" dirty="0" err="1"/>
              <a:t>serializada</a:t>
            </a:r>
            <a:endParaRPr lang="en-US" sz="2800" b="1" dirty="0"/>
          </a:p>
          <a:p>
            <a:r>
              <a:rPr lang="en-US" sz="2800" b="1" dirty="0"/>
              <a:t>– MEMORY_AND_DISK_SER –&gt; etc.</a:t>
            </a:r>
          </a:p>
          <a:p>
            <a:endParaRPr lang="en-US" sz="2800" dirty="0"/>
          </a:p>
          <a:p>
            <a:r>
              <a:rPr lang="en-US" sz="2800" dirty="0" err="1"/>
              <a:t>Persistir</a:t>
            </a:r>
            <a:r>
              <a:rPr lang="en-US" sz="2800" dirty="0"/>
              <a:t>  no es </a:t>
            </a:r>
            <a:r>
              <a:rPr lang="en-US" sz="2800" dirty="0" err="1"/>
              <a:t>una</a:t>
            </a:r>
            <a:r>
              <a:rPr lang="en-US" sz="2800" dirty="0"/>
              <a:t> </a:t>
            </a:r>
            <a:r>
              <a:rPr lang="en-US" sz="2800" dirty="0" err="1"/>
              <a:t>acción</a:t>
            </a:r>
            <a:br>
              <a:rPr lang="en-US" sz="3600" dirty="0"/>
            </a:br>
            <a:endParaRPr lang="es-CO" dirty="0"/>
          </a:p>
        </p:txBody>
      </p:sp>
    </p:spTree>
    <p:extLst>
      <p:ext uri="{BB962C8B-B14F-4D97-AF65-F5344CB8AC3E}">
        <p14:creationId xmlns:p14="http://schemas.microsoft.com/office/powerpoint/2010/main" val="3487381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15A4-3454-B9C9-A7DE-7FAB84910D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4BF4FF-18FE-0C1A-9B75-644242B40EC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6C11F0F-16D6-75F1-A127-291E94140B6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66FA3F9-3372-14A9-D39F-106A5AC7B37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D13899-1F44-9DBD-D442-043A3962863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06F66D8-13E4-214D-41CB-B5AC311F6D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D9F2874-2D33-CDEA-0B47-55C49DA7630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685DC46-07BA-BDC0-1140-37805C0A58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DBDBBBB-C6DF-D1CD-B34E-86188FF9607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D9C7EA-3680-B481-7F20-7BDDFCAD988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59B3C7F-AF5E-0490-6276-9E14A4A31A4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2311ABEE-803A-7671-E122-DB77A9FA6071}"/>
              </a:ext>
            </a:extLst>
          </p:cNvPr>
          <p:cNvSpPr txBox="1"/>
          <p:nvPr/>
        </p:nvSpPr>
        <p:spPr>
          <a:xfrm>
            <a:off x="1139571" y="839247"/>
            <a:ext cx="16581501" cy="9048631"/>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s-ES" sz="2800" dirty="0"/>
              <a:t>Imagina que tienes un script que hace esto:</a:t>
            </a:r>
          </a:p>
          <a:p>
            <a:r>
              <a:rPr lang="es-ES" sz="2800" dirty="0"/>
              <a:t>Lee un archivo gigante de 10 GB (</a:t>
            </a:r>
            <a:r>
              <a:rPr lang="es-ES" dirty="0" err="1"/>
              <a:t>read</a:t>
            </a:r>
            <a:r>
              <a:rPr lang="es-ES" sz="2800" dirty="0"/>
              <a:t>).</a:t>
            </a:r>
          </a:p>
          <a:p>
            <a:r>
              <a:rPr lang="es-ES" sz="2800" dirty="0"/>
              <a:t>Lo limpia y filtra (</a:t>
            </a:r>
            <a:r>
              <a:rPr lang="es-ES" dirty="0" err="1"/>
              <a:t>transformation</a:t>
            </a:r>
            <a:r>
              <a:rPr lang="es-ES" sz="2800" dirty="0"/>
              <a:t>).</a:t>
            </a:r>
          </a:p>
          <a:p>
            <a:r>
              <a:rPr lang="es-ES" sz="2800" dirty="0"/>
              <a:t>Calcula el promedio de edad (</a:t>
            </a:r>
            <a:r>
              <a:rPr lang="es-ES" dirty="0" err="1"/>
              <a:t>action</a:t>
            </a:r>
            <a:r>
              <a:rPr lang="es-ES" sz="2800" dirty="0"/>
              <a:t>).</a:t>
            </a:r>
          </a:p>
          <a:p>
            <a:r>
              <a:rPr lang="es-ES" sz="2800" dirty="0"/>
              <a:t>Calcula el máximo de salario (</a:t>
            </a:r>
            <a:r>
              <a:rPr lang="es-ES" dirty="0" err="1"/>
              <a:t>action</a:t>
            </a:r>
            <a:r>
              <a:rPr lang="es-ES" sz="2800" dirty="0"/>
              <a:t>).</a:t>
            </a:r>
          </a:p>
          <a:p>
            <a:endParaRPr lang="es-ES" sz="2800" dirty="0"/>
          </a:p>
          <a:p>
            <a:r>
              <a:rPr lang="es-ES" sz="2800" b="1" dirty="0"/>
              <a:t>Sin </a:t>
            </a:r>
            <a:r>
              <a:rPr lang="es-ES" sz="2800" b="1" dirty="0" err="1"/>
              <a:t>Caching</a:t>
            </a:r>
            <a:r>
              <a:rPr lang="es-ES" sz="2800" b="1" dirty="0"/>
              <a:t>:</a:t>
            </a:r>
          </a:p>
          <a:p>
            <a:endParaRPr lang="es-ES" sz="2800" dirty="0"/>
          </a:p>
          <a:p>
            <a:r>
              <a:rPr lang="es-ES" sz="2800" dirty="0"/>
              <a:t>Para sacar el </a:t>
            </a:r>
            <a:r>
              <a:rPr lang="es-ES" sz="2800" b="1" dirty="0"/>
              <a:t>promedio</a:t>
            </a:r>
            <a:r>
              <a:rPr lang="es-ES" sz="2800" dirty="0"/>
              <a:t>, </a:t>
            </a:r>
            <a:r>
              <a:rPr lang="es-ES" sz="2800" dirty="0" err="1"/>
              <a:t>Spark</a:t>
            </a:r>
            <a:r>
              <a:rPr lang="es-ES" sz="2800" dirty="0"/>
              <a:t> lee el archivo, lo limpia y calcula.</a:t>
            </a:r>
          </a:p>
          <a:p>
            <a:r>
              <a:rPr lang="es-ES" sz="2800" dirty="0"/>
              <a:t>Para sacar el </a:t>
            </a:r>
            <a:r>
              <a:rPr lang="es-ES" sz="2800" b="1" dirty="0"/>
              <a:t>máximo</a:t>
            </a:r>
            <a:r>
              <a:rPr lang="es-ES" sz="2800" dirty="0"/>
              <a:t>, </a:t>
            </a:r>
            <a:r>
              <a:rPr lang="es-ES" sz="2800" dirty="0" err="1"/>
              <a:t>Spark</a:t>
            </a:r>
            <a:r>
              <a:rPr lang="es-ES" sz="2800" dirty="0"/>
              <a:t> </a:t>
            </a:r>
            <a:r>
              <a:rPr lang="es-ES" sz="2800" b="1" dirty="0"/>
              <a:t>vuelve a leer el archivo desde cero</a:t>
            </a:r>
            <a:r>
              <a:rPr lang="es-ES" sz="2800" dirty="0"/>
              <a:t>, lo </a:t>
            </a:r>
            <a:r>
              <a:rPr lang="es-ES" sz="2800" b="1" dirty="0"/>
              <a:t>vuelve a limpiar</a:t>
            </a:r>
            <a:r>
              <a:rPr lang="es-ES" sz="2800" dirty="0"/>
              <a:t> y calcula. </a:t>
            </a:r>
            <a:r>
              <a:rPr lang="es-ES" sz="2800" i="1" dirty="0"/>
              <a:t>¡Es un desperdicio de recursos!</a:t>
            </a:r>
          </a:p>
          <a:p>
            <a:endParaRPr lang="es-ES" sz="2800" dirty="0"/>
          </a:p>
          <a:p>
            <a:r>
              <a:rPr lang="es-ES" sz="2800" b="1" dirty="0"/>
              <a:t>Con </a:t>
            </a:r>
            <a:r>
              <a:rPr lang="es-ES" sz="2800" b="1" dirty="0" err="1"/>
              <a:t>Caching</a:t>
            </a:r>
            <a:r>
              <a:rPr lang="es-ES" sz="2800" b="1" dirty="0"/>
              <a:t>:</a:t>
            </a:r>
          </a:p>
          <a:p>
            <a:endParaRPr lang="es-ES" sz="2800" dirty="0"/>
          </a:p>
          <a:p>
            <a:r>
              <a:rPr lang="es-ES" sz="2800" dirty="0"/>
              <a:t>Le dices a </a:t>
            </a:r>
            <a:r>
              <a:rPr lang="es-ES" sz="2800" dirty="0" err="1"/>
              <a:t>Spark</a:t>
            </a:r>
            <a:r>
              <a:rPr lang="es-ES" sz="2800" dirty="0"/>
              <a:t>: </a:t>
            </a:r>
            <a:r>
              <a:rPr lang="es-ES" dirty="0" err="1"/>
              <a:t>df_limpio.cache</a:t>
            </a:r>
            <a:r>
              <a:rPr lang="es-ES" dirty="0"/>
              <a:t>()</a:t>
            </a:r>
            <a:r>
              <a:rPr lang="es-ES" sz="2800" dirty="0"/>
              <a:t>.</a:t>
            </a:r>
          </a:p>
          <a:p>
            <a:r>
              <a:rPr lang="es-ES" sz="2800" dirty="0"/>
              <a:t>Para sacar el </a:t>
            </a:r>
            <a:r>
              <a:rPr lang="es-ES" sz="2800" b="1" dirty="0"/>
              <a:t>promedio</a:t>
            </a:r>
            <a:r>
              <a:rPr lang="es-ES" sz="2800" dirty="0"/>
              <a:t>, </a:t>
            </a:r>
            <a:r>
              <a:rPr lang="es-ES" sz="2800" dirty="0" err="1"/>
              <a:t>Spark</a:t>
            </a:r>
            <a:r>
              <a:rPr lang="es-ES" sz="2800" dirty="0"/>
              <a:t> lee, limpia, </a:t>
            </a:r>
            <a:r>
              <a:rPr lang="es-ES" sz="2800" b="1" dirty="0"/>
              <a:t>guarda el resultado en la RAM</a:t>
            </a:r>
            <a:r>
              <a:rPr lang="es-ES" sz="2800" dirty="0"/>
              <a:t>, y calcula.</a:t>
            </a:r>
          </a:p>
          <a:p>
            <a:r>
              <a:rPr lang="es-ES" sz="2800" dirty="0"/>
              <a:t>Para sacar el </a:t>
            </a:r>
            <a:r>
              <a:rPr lang="es-ES" sz="2800" b="1" dirty="0"/>
              <a:t>máximo</a:t>
            </a:r>
            <a:r>
              <a:rPr lang="es-ES" sz="2800" dirty="0"/>
              <a:t>, </a:t>
            </a:r>
            <a:r>
              <a:rPr lang="es-ES" sz="2800" dirty="0" err="1"/>
              <a:t>Spark</a:t>
            </a:r>
            <a:r>
              <a:rPr lang="es-ES" sz="2800" dirty="0"/>
              <a:t> </a:t>
            </a:r>
            <a:r>
              <a:rPr lang="es-ES" sz="2800" b="1" dirty="0"/>
              <a:t>lee directamente de la RAM</a:t>
            </a:r>
            <a:r>
              <a:rPr lang="es-ES" sz="2800" dirty="0"/>
              <a:t> (instantáneo) y calcula.</a:t>
            </a:r>
          </a:p>
          <a:p>
            <a:br>
              <a:rPr lang="en-US" sz="3600" dirty="0"/>
            </a:br>
            <a:endParaRPr lang="es-CO" dirty="0"/>
          </a:p>
        </p:txBody>
      </p:sp>
    </p:spTree>
    <p:extLst>
      <p:ext uri="{BB962C8B-B14F-4D97-AF65-F5344CB8AC3E}">
        <p14:creationId xmlns:p14="http://schemas.microsoft.com/office/powerpoint/2010/main" val="79625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570B4-DBD1-1912-3BA5-1FB7B38921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7BEE01-9C56-1C6B-C22C-30BA2131507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20E3263-D783-D6A1-811B-FD9AABE1B4C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615481-B6F6-3653-4A72-4072EB15AC7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02BDA94-34E0-E88A-27EB-C9D10CD4E8B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3D0C98-EDE3-F461-24EF-57E54CDBD96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0AE7C6-5054-0FD4-24C3-6839BD245A6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2679B3B-89CF-4E61-95F8-5039F005081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470D57E-BDBE-8BB4-F051-451D84DC59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45E2F43-F111-4272-EEE0-659FF08E140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9B0E849-894A-AFA7-55DA-021E3E37187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9917F28-3AF9-1B7C-5499-2327FB223B64}"/>
              </a:ext>
            </a:extLst>
          </p:cNvPr>
          <p:cNvSpPr txBox="1"/>
          <p:nvPr/>
        </p:nvSpPr>
        <p:spPr>
          <a:xfrm>
            <a:off x="1139571" y="839247"/>
            <a:ext cx="16581501" cy="7632859"/>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s-ES" sz="2800" dirty="0"/>
              <a:t># 1. Carga y Transformación costosa</a:t>
            </a:r>
          </a:p>
          <a:p>
            <a:r>
              <a:rPr lang="es-ES" sz="2800" dirty="0" err="1"/>
              <a:t>df</a:t>
            </a:r>
            <a:r>
              <a:rPr lang="es-ES" sz="2800" dirty="0"/>
              <a:t> = spark.read.csv("archivo_gigante.csv")</a:t>
            </a:r>
          </a:p>
          <a:p>
            <a:r>
              <a:rPr lang="es-ES" sz="2800" dirty="0" err="1"/>
              <a:t>df_limpio</a:t>
            </a:r>
            <a:r>
              <a:rPr lang="es-ES" sz="2800" dirty="0"/>
              <a:t> = </a:t>
            </a:r>
            <a:r>
              <a:rPr lang="es-ES" sz="2800" dirty="0" err="1"/>
              <a:t>df.filter</a:t>
            </a:r>
            <a:r>
              <a:rPr lang="es-ES" sz="2800" dirty="0"/>
              <a:t>(</a:t>
            </a:r>
            <a:r>
              <a:rPr lang="es-ES" sz="2800" dirty="0" err="1"/>
              <a:t>df.edad</a:t>
            </a:r>
            <a:r>
              <a:rPr lang="es-ES" sz="2800" dirty="0"/>
              <a:t> &gt; 18).</a:t>
            </a:r>
            <a:r>
              <a:rPr lang="es-ES" sz="2800" dirty="0" err="1"/>
              <a:t>select</a:t>
            </a:r>
            <a:r>
              <a:rPr lang="es-ES" sz="2800" dirty="0"/>
              <a:t>(...)</a:t>
            </a:r>
          </a:p>
          <a:p>
            <a:endParaRPr lang="es-ES" sz="2800" dirty="0"/>
          </a:p>
          <a:p>
            <a:r>
              <a:rPr lang="es-ES" sz="2800" dirty="0"/>
              <a:t># 2. Marcamos para guardar en caché</a:t>
            </a:r>
          </a:p>
          <a:p>
            <a:r>
              <a:rPr lang="es-ES" sz="2800" dirty="0"/>
              <a:t># OJO: Aquí todavía no se guarda nada (</a:t>
            </a:r>
            <a:r>
              <a:rPr lang="es-ES" sz="2800" dirty="0" err="1"/>
              <a:t>Lazy</a:t>
            </a:r>
            <a:r>
              <a:rPr lang="es-ES" sz="2800" dirty="0"/>
              <a:t> </a:t>
            </a:r>
            <a:r>
              <a:rPr lang="es-ES" sz="2800" dirty="0" err="1"/>
              <a:t>Evaluation</a:t>
            </a:r>
            <a:r>
              <a:rPr lang="es-ES" sz="2800" dirty="0"/>
              <a:t>)</a:t>
            </a:r>
          </a:p>
          <a:p>
            <a:r>
              <a:rPr lang="es-ES" sz="2800" dirty="0" err="1"/>
              <a:t>df_limpio.cache</a:t>
            </a:r>
            <a:r>
              <a:rPr lang="es-ES" sz="2800" dirty="0"/>
              <a:t>() </a:t>
            </a:r>
          </a:p>
          <a:p>
            <a:endParaRPr lang="es-ES" sz="2800" dirty="0"/>
          </a:p>
          <a:p>
            <a:r>
              <a:rPr lang="es-ES" sz="2800" dirty="0"/>
              <a:t># 3. Primera Acción (Aquí se procesa y SE GUARDA en memoria)</a:t>
            </a:r>
          </a:p>
          <a:p>
            <a:r>
              <a:rPr lang="es-ES" sz="2800" dirty="0" err="1"/>
              <a:t>print</a:t>
            </a:r>
            <a:r>
              <a:rPr lang="es-ES" sz="2800" dirty="0"/>
              <a:t>(</a:t>
            </a:r>
            <a:r>
              <a:rPr lang="es-ES" sz="2800" dirty="0" err="1"/>
              <a:t>df_limpio.count</a:t>
            </a:r>
            <a:r>
              <a:rPr lang="es-ES" sz="2800" dirty="0"/>
              <a:t>()) </a:t>
            </a:r>
          </a:p>
          <a:p>
            <a:r>
              <a:rPr lang="es-ES" sz="2800" dirty="0"/>
              <a:t># Tarda: 10 minutos (porque lee el archivo)</a:t>
            </a:r>
          </a:p>
          <a:p>
            <a:endParaRPr lang="es-ES" sz="2800" dirty="0"/>
          </a:p>
          <a:p>
            <a:r>
              <a:rPr lang="es-ES" sz="2800" dirty="0"/>
              <a:t># 4. Segunda Acción (Usa los datos de memoria)</a:t>
            </a:r>
          </a:p>
          <a:p>
            <a:r>
              <a:rPr lang="es-ES" sz="2800" dirty="0" err="1"/>
              <a:t>print</a:t>
            </a:r>
            <a:r>
              <a:rPr lang="es-ES" sz="2800" dirty="0"/>
              <a:t>(</a:t>
            </a:r>
            <a:r>
              <a:rPr lang="es-ES" sz="2800" dirty="0" err="1"/>
              <a:t>df_limpio.show</a:t>
            </a:r>
            <a:r>
              <a:rPr lang="es-ES" sz="2800" dirty="0"/>
              <a:t>())</a:t>
            </a:r>
          </a:p>
          <a:p>
            <a:r>
              <a:rPr lang="es-ES" sz="2800" dirty="0"/>
              <a:t># Tarda: 2 segundos (porque ya está en RAM)</a:t>
            </a:r>
            <a:br>
              <a:rPr lang="en-US" sz="3600" dirty="0"/>
            </a:br>
            <a:endParaRPr lang="es-CO" dirty="0"/>
          </a:p>
        </p:txBody>
      </p:sp>
    </p:spTree>
    <p:extLst>
      <p:ext uri="{BB962C8B-B14F-4D97-AF65-F5344CB8AC3E}">
        <p14:creationId xmlns:p14="http://schemas.microsoft.com/office/powerpoint/2010/main" val="414551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0198-57B2-C821-1B90-AF6DCE8F8E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D18699-3B72-79FE-D68A-4EAA8578B32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BC4E2FE-1125-1575-6A06-D6D5BCD230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7DC0F7C-2DD6-B994-7CB4-7D9A53F234B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BB95AD-B72C-A0BF-0F2D-B9A3D77ECDB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461200B-DF2A-5138-661D-42769A2CAC7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E366A52-4152-BC64-3F4A-F89EB3175BD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F1662B8-5FC1-6D00-BED5-4BC3AE9A29B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6A91784-1569-9F6A-0364-F3286B8CBF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72C8B86-231B-BD8A-E457-56A816D7E0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B39568-0FC9-0ABE-B670-06A9F25802F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9C1B37E-FBCB-6320-A161-304B0E218750}"/>
              </a:ext>
            </a:extLst>
          </p:cNvPr>
          <p:cNvSpPr txBox="1"/>
          <p:nvPr/>
        </p:nvSpPr>
        <p:spPr>
          <a:xfrm>
            <a:off x="1139571" y="839247"/>
            <a:ext cx="15200757" cy="7448193"/>
          </a:xfrm>
          <a:prstGeom prst="rect">
            <a:avLst/>
          </a:prstGeom>
          <a:noFill/>
        </p:spPr>
        <p:txBody>
          <a:bodyPr wrap="square">
            <a:spAutoFit/>
          </a:bodyPr>
          <a:lstStyle/>
          <a:p>
            <a:r>
              <a:rPr lang="es-ES" sz="3200" b="1" dirty="0"/>
              <a:t>¿cache() vs </a:t>
            </a:r>
            <a:r>
              <a:rPr lang="es-ES" sz="3200" b="1" dirty="0" err="1"/>
              <a:t>persist</a:t>
            </a:r>
            <a:r>
              <a:rPr lang="es-ES" sz="3200" b="1" dirty="0"/>
              <a:t>()?</a:t>
            </a:r>
          </a:p>
          <a:p>
            <a:endParaRPr lang="es-ES" sz="3200" b="1" dirty="0"/>
          </a:p>
          <a:p>
            <a:r>
              <a:rPr lang="es-ES" sz="2800" dirty="0"/>
              <a:t>En </a:t>
            </a:r>
            <a:r>
              <a:rPr lang="es-ES" sz="2800" dirty="0" err="1"/>
              <a:t>Spark</a:t>
            </a:r>
            <a:r>
              <a:rPr lang="es-ES" sz="2800" dirty="0"/>
              <a:t> verás dos comandos para esto. Son casi lo mismo, pero </a:t>
            </a:r>
            <a:r>
              <a:rPr lang="es-ES" sz="2800" dirty="0" err="1"/>
              <a:t>persist</a:t>
            </a:r>
            <a:r>
              <a:rPr lang="es-ES" sz="2800" dirty="0"/>
              <a:t>() es más flexible.</a:t>
            </a:r>
          </a:p>
          <a:p>
            <a:endParaRPr lang="es-ES" sz="2800" dirty="0"/>
          </a:p>
          <a:p>
            <a:r>
              <a:rPr lang="es-ES" sz="2800" b="1" dirty="0"/>
              <a:t>.cache()</a:t>
            </a:r>
            <a:r>
              <a:rPr lang="es-ES" sz="2800" dirty="0"/>
              <a:t>:</a:t>
            </a:r>
          </a:p>
          <a:p>
            <a:pPr lvl="1"/>
            <a:r>
              <a:rPr lang="es-ES" sz="2800" dirty="0"/>
              <a:t>Es la opción rápida y automática.</a:t>
            </a:r>
          </a:p>
          <a:p>
            <a:pPr lvl="1"/>
            <a:r>
              <a:rPr lang="es-ES" sz="2800" dirty="0"/>
              <a:t>Guarda los datos en </a:t>
            </a:r>
            <a:r>
              <a:rPr lang="es-ES" sz="2800" b="1" dirty="0"/>
              <a:t>MEMORY_AND_DISK</a:t>
            </a:r>
            <a:r>
              <a:rPr lang="es-ES" sz="2800" dirty="0"/>
              <a:t> (en versiones recientes de </a:t>
            </a:r>
            <a:r>
              <a:rPr lang="es-ES" sz="2800" dirty="0" err="1"/>
              <a:t>Spark</a:t>
            </a:r>
            <a:r>
              <a:rPr lang="es-ES" sz="2800" dirty="0"/>
              <a:t> SQL/</a:t>
            </a:r>
            <a:r>
              <a:rPr lang="es-ES" sz="2800" dirty="0" err="1"/>
              <a:t>DataFrames</a:t>
            </a:r>
            <a:r>
              <a:rPr lang="es-ES" sz="2800" dirty="0"/>
              <a:t>). Intenta llenar la RAM; si no cabe, lo que sobra lo guarda en el disco duro.</a:t>
            </a:r>
          </a:p>
          <a:p>
            <a:pPr lvl="1"/>
            <a:endParaRPr lang="es-ES" sz="2800" dirty="0"/>
          </a:p>
          <a:p>
            <a:r>
              <a:rPr lang="es-ES" sz="2800" b="1" dirty="0"/>
              <a:t>.</a:t>
            </a:r>
            <a:r>
              <a:rPr lang="es-ES" sz="2800" b="1" dirty="0" err="1"/>
              <a:t>persist</a:t>
            </a:r>
            <a:r>
              <a:rPr lang="es-ES" sz="2800" b="1" dirty="0"/>
              <a:t>(</a:t>
            </a:r>
            <a:r>
              <a:rPr lang="es-ES" sz="2800" b="1" dirty="0" err="1"/>
              <a:t>nivel_de_almacenamiento</a:t>
            </a:r>
            <a:r>
              <a:rPr lang="es-ES" sz="2800" b="1" dirty="0"/>
              <a:t>)</a:t>
            </a:r>
            <a:r>
              <a:rPr lang="es-ES" sz="2800" dirty="0"/>
              <a:t>:</a:t>
            </a:r>
          </a:p>
          <a:p>
            <a:pPr lvl="1"/>
            <a:r>
              <a:rPr lang="es-ES" sz="2800" dirty="0"/>
              <a:t>Te permite elegir </a:t>
            </a:r>
            <a:r>
              <a:rPr lang="es-ES" sz="2800" i="1" dirty="0"/>
              <a:t>dónde</a:t>
            </a:r>
            <a:r>
              <a:rPr lang="es-ES" sz="2800" dirty="0"/>
              <a:t> guardar los datos.</a:t>
            </a:r>
          </a:p>
          <a:p>
            <a:pPr lvl="1"/>
            <a:r>
              <a:rPr lang="es-ES" sz="2800" dirty="0"/>
              <a:t>Opciones comunes:</a:t>
            </a:r>
          </a:p>
          <a:p>
            <a:pPr lvl="2"/>
            <a:r>
              <a:rPr lang="es-ES" sz="2800" dirty="0"/>
              <a:t>MEMORY_ONLY: Todo en RAM. Si no cabe, falla o recalcula (riesgoso pero rápido).</a:t>
            </a:r>
          </a:p>
          <a:p>
            <a:pPr lvl="2"/>
            <a:r>
              <a:rPr lang="es-ES" sz="2800" dirty="0"/>
              <a:t>DISK_ONLY: Todo al disco (lento, pero útil si el </a:t>
            </a:r>
            <a:r>
              <a:rPr lang="es-ES" sz="2800" dirty="0" err="1"/>
              <a:t>dataset</a:t>
            </a:r>
            <a:r>
              <a:rPr lang="es-ES" sz="2800" dirty="0"/>
              <a:t> es enorme).</a:t>
            </a:r>
          </a:p>
          <a:p>
            <a:pPr lvl="2"/>
            <a:r>
              <a:rPr lang="es-ES" sz="2800" dirty="0"/>
              <a:t>MEMORY_AND_DISK: (El estándar) Lo que quepa en RAM va a RAM, el resto a disco.</a:t>
            </a:r>
          </a:p>
          <a:p>
            <a:br>
              <a:rPr lang="en-US" sz="3600" dirty="0"/>
            </a:br>
            <a:endParaRPr lang="es-CO" dirty="0"/>
          </a:p>
        </p:txBody>
      </p:sp>
    </p:spTree>
    <p:extLst>
      <p:ext uri="{BB962C8B-B14F-4D97-AF65-F5344CB8AC3E}">
        <p14:creationId xmlns:p14="http://schemas.microsoft.com/office/powerpoint/2010/main" val="1802819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8015-4FB4-F311-A130-874D43F379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79FDB0-B3B9-355B-C4F0-A5F6523D1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648-AFA2-9A5E-8085-5E0B5FD9DB3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DA1E855-4E4A-783C-47CA-CBD100F222A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3477FBD-1C4E-0972-F653-37E968C311C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FB023B1-8DC3-0A46-2D6F-98C71D77B61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DC0C21D-196B-3899-1DEB-7BF57093BD3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20266B-75D7-709B-40F5-83D320437EF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D0AF815-DA14-598D-4EE0-422B47C1655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151D9D6-0029-6C09-925A-B466A7AE2AC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96BD87-97A1-FC42-5939-E8BD753613A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B74DD579-EBB8-62B2-0642-285B602D0572}"/>
              </a:ext>
            </a:extLst>
          </p:cNvPr>
          <p:cNvSpPr txBox="1"/>
          <p:nvPr/>
        </p:nvSpPr>
        <p:spPr>
          <a:xfrm>
            <a:off x="1488758" y="888973"/>
            <a:ext cx="15496222" cy="8648521"/>
          </a:xfrm>
          <a:prstGeom prst="rect">
            <a:avLst/>
          </a:prstGeom>
          <a:noFill/>
        </p:spPr>
        <p:txBody>
          <a:bodyPr wrap="square">
            <a:spAutoFit/>
          </a:bodyPr>
          <a:lstStyle/>
          <a:p>
            <a:pPr>
              <a:buNone/>
            </a:pPr>
            <a:r>
              <a:rPr lang="es-ES" sz="2400" b="1" dirty="0" err="1">
                <a:solidFill>
                  <a:srgbClr val="282828"/>
                </a:solidFill>
                <a:latin typeface="Arial-BoldMT"/>
              </a:rPr>
              <a:t>Spark</a:t>
            </a:r>
            <a:r>
              <a:rPr lang="es-ES" sz="2400" b="1" dirty="0">
                <a:solidFill>
                  <a:srgbClr val="282828"/>
                </a:solidFill>
                <a:latin typeface="Arial-BoldMT"/>
              </a:rPr>
              <a:t> </a:t>
            </a:r>
            <a:r>
              <a:rPr lang="es-ES" sz="2400" b="1" dirty="0" err="1">
                <a:solidFill>
                  <a:srgbClr val="282828"/>
                </a:solidFill>
                <a:latin typeface="Arial-BoldMT"/>
              </a:rPr>
              <a:t>Caching</a:t>
            </a:r>
            <a:endParaRPr lang="es-ES" sz="2400" b="1"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A diferencia del almacenamiento en caché de disco (propietario) de </a:t>
            </a:r>
            <a:r>
              <a:rPr lang="es-ES" sz="2400" dirty="0" err="1">
                <a:solidFill>
                  <a:srgbClr val="282828"/>
                </a:solidFill>
                <a:latin typeface="Arial-BoldMT"/>
              </a:rPr>
              <a:t>Databricks</a:t>
            </a:r>
            <a:r>
              <a:rPr lang="es-ES" sz="2400" dirty="0">
                <a:solidFill>
                  <a:srgbClr val="282828"/>
                </a:solidFill>
                <a:latin typeface="Arial-BoldMT"/>
              </a:rPr>
              <a:t>: almacenamiento en caché optimizado en SSD</a:t>
            </a: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Consistencia de la caché:</a:t>
            </a:r>
          </a:p>
          <a:p>
            <a:pPr marL="457200" indent="-457200">
              <a:buFont typeface="Arial" panose="020B0604020202020204" pitchFamily="34" charset="0"/>
              <a:buChar char="•"/>
            </a:pPr>
            <a:r>
              <a:rPr lang="es-ES" sz="2400" dirty="0">
                <a:solidFill>
                  <a:srgbClr val="282828"/>
                </a:solidFill>
                <a:latin typeface="Arial-BoldMT"/>
              </a:rPr>
              <a:t>Almacenamiento en caché de disco: los cambios se detectan automáticamente y la caché se actualiza.</a:t>
            </a:r>
          </a:p>
          <a:p>
            <a:pPr marL="457200" indent="-457200">
              <a:buFont typeface="Arial" panose="020B0604020202020204" pitchFamily="34" charset="0"/>
              <a:buChar char="•"/>
            </a:pPr>
            <a:r>
              <a:rPr lang="es-ES" sz="2400" dirty="0">
                <a:solidFill>
                  <a:srgbClr val="282828"/>
                </a:solidFill>
                <a:latin typeface="Arial-BoldMT"/>
              </a:rPr>
              <a:t>Almacenamiento en caché de </a:t>
            </a:r>
            <a:r>
              <a:rPr lang="es-ES" sz="2400" dirty="0" err="1">
                <a:solidFill>
                  <a:srgbClr val="282828"/>
                </a:solidFill>
                <a:latin typeface="Arial-BoldMT"/>
              </a:rPr>
              <a:t>Spark</a:t>
            </a:r>
            <a:r>
              <a:rPr lang="es-ES" sz="2400" dirty="0">
                <a:solidFill>
                  <a:srgbClr val="282828"/>
                </a:solidFill>
                <a:latin typeface="Arial-BoldMT"/>
              </a:rPr>
              <a:t>: la caché debe invalidarse y actualizarse manualmente.</a:t>
            </a:r>
            <a:br>
              <a:rPr lang="en-US" sz="2800" dirty="0"/>
            </a:br>
            <a:endParaRPr lang="es-CO" sz="2800" dirty="0"/>
          </a:p>
        </p:txBody>
      </p:sp>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C535BE79-B233-F548-A4F6-171326E5AE90}"/>
              </a:ext>
            </a:extLst>
          </p:cNvPr>
          <p:cNvPicPr>
            <a:picLocks noChangeAspect="1"/>
          </p:cNvPicPr>
          <p:nvPr/>
        </p:nvPicPr>
        <p:blipFill>
          <a:blip r:embed="rId5"/>
          <a:stretch>
            <a:fillRect/>
          </a:stretch>
        </p:blipFill>
        <p:spPr>
          <a:xfrm>
            <a:off x="5554980" y="2371724"/>
            <a:ext cx="8702040" cy="5209249"/>
          </a:xfrm>
          <a:prstGeom prst="rect">
            <a:avLst/>
          </a:prstGeom>
        </p:spPr>
      </p:pic>
    </p:spTree>
    <p:extLst>
      <p:ext uri="{BB962C8B-B14F-4D97-AF65-F5344CB8AC3E}">
        <p14:creationId xmlns:p14="http://schemas.microsoft.com/office/powerpoint/2010/main" val="4187153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4417F-48D4-52B4-F623-84970A2F5C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659480-B068-BEA8-6C06-DC36FD5E2E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CF9A2D-8A0E-DB54-40E7-381826C127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C4A2CCA-EBB4-B173-258F-247C439357A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308A450-9CEE-E8D7-5333-AD2066387E4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00FF8D-6A7A-7871-57BF-9D13F4F5FB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F902BE4-D3C3-42AD-2803-7A48B53F525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606B29-9839-F680-8917-D3579616E7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E5E9CC-B7CB-E9D8-82AA-3853E9F26B0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460E29-108C-0DF7-643F-778DF228C1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D84115D-9FB7-39E3-9768-274E75177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964CA635-0DDA-86BC-DA1C-F6417C6BDB1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928B8FD6-CC4C-9F8D-9BEB-96661F5E86C5}"/>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42388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4AB6-4BC5-2703-4F76-85D725289A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2F0012-7F12-5090-458C-DC1F1005166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7D78B9F-61D2-79A3-3BAC-1E72E7E619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4AC1E8B-A420-480F-704C-C0E24F6C230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5F7F76-16DB-EA55-6BE4-E8543074EC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F9E70C9-7AB4-0A3B-5767-45F1A4F13A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DDCDD74-4725-2415-0C60-8451FE779B7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5634AAA-E864-959F-5656-60930AAF9DD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0272EC-927C-C722-CC3D-50892C1A647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8759DD9-4E94-30C8-59C4-4BD491BEF40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578BF2-C6E3-67D1-0A37-FBAADB0F3E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magen de la pantalla de un celular con letras&#10;&#10;El contenido generado por IA puede ser incorrecto.">
            <a:extLst>
              <a:ext uri="{FF2B5EF4-FFF2-40B4-BE49-F238E27FC236}">
                <a16:creationId xmlns:a16="http://schemas.microsoft.com/office/drawing/2014/main" id="{09681273-9270-D7C8-E8FD-3D4C77C328A4}"/>
              </a:ext>
            </a:extLst>
          </p:cNvPr>
          <p:cNvPicPr>
            <a:picLocks noChangeAspect="1"/>
          </p:cNvPicPr>
          <p:nvPr/>
        </p:nvPicPr>
        <p:blipFill>
          <a:blip r:embed="rId5"/>
          <a:stretch>
            <a:fillRect/>
          </a:stretch>
        </p:blipFill>
        <p:spPr>
          <a:xfrm>
            <a:off x="12521426" y="3273528"/>
            <a:ext cx="5394028" cy="4270272"/>
          </a:xfrm>
          <a:prstGeom prst="rect">
            <a:avLst/>
          </a:prstGeom>
        </p:spPr>
      </p:pic>
      <p:pic>
        <p:nvPicPr>
          <p:cNvPr id="16" name="Imagen 15" descr="Imagen que contiene dibujo&#10;&#10;El contenido generado por IA puede ser incorrecto.">
            <a:extLst>
              <a:ext uri="{FF2B5EF4-FFF2-40B4-BE49-F238E27FC236}">
                <a16:creationId xmlns:a16="http://schemas.microsoft.com/office/drawing/2014/main" id="{1A88DB9C-4871-98DE-D6FE-523F97B99CE2}"/>
              </a:ext>
            </a:extLst>
          </p:cNvPr>
          <p:cNvPicPr>
            <a:picLocks noChangeAspect="1"/>
          </p:cNvPicPr>
          <p:nvPr/>
        </p:nvPicPr>
        <p:blipFill>
          <a:blip r:embed="rId6"/>
          <a:stretch>
            <a:fillRect/>
          </a:stretch>
        </p:blipFill>
        <p:spPr>
          <a:xfrm>
            <a:off x="11010367" y="4575800"/>
            <a:ext cx="1638529" cy="990738"/>
          </a:xfrm>
          <a:prstGeom prst="rect">
            <a:avLst/>
          </a:prstGeom>
        </p:spPr>
      </p:pic>
      <p:sp>
        <p:nvSpPr>
          <p:cNvPr id="18" name="CuadroTexto 17">
            <a:extLst>
              <a:ext uri="{FF2B5EF4-FFF2-40B4-BE49-F238E27FC236}">
                <a16:creationId xmlns:a16="http://schemas.microsoft.com/office/drawing/2014/main" id="{BAD14B8B-24CF-55A2-EFD8-67647CB6F5AA}"/>
              </a:ext>
            </a:extLst>
          </p:cNvPr>
          <p:cNvSpPr txBox="1"/>
          <p:nvPr/>
        </p:nvSpPr>
        <p:spPr>
          <a:xfrm>
            <a:off x="1008720" y="1923870"/>
            <a:ext cx="9470178" cy="7478970"/>
          </a:xfrm>
          <a:prstGeom prst="rect">
            <a:avLst/>
          </a:prstGeom>
          <a:noFill/>
        </p:spPr>
        <p:txBody>
          <a:bodyPr wrap="square">
            <a:spAutoFit/>
          </a:bodyPr>
          <a:lstStyle/>
          <a:p>
            <a:r>
              <a:rPr lang="es-ES" sz="2000" dirty="0"/>
              <a:t>Qué:</a:t>
            </a:r>
          </a:p>
          <a:p>
            <a:endParaRPr lang="es-ES" sz="2000" dirty="0"/>
          </a:p>
          <a:p>
            <a:pPr marL="342900" indent="-342900">
              <a:buFont typeface="Arial" panose="020B0604020202020204" pitchFamily="34" charset="0"/>
              <a:buChar char="•"/>
            </a:pPr>
            <a:r>
              <a:rPr lang="es-ES" sz="2000" dirty="0"/>
              <a:t>Motor unificado para </a:t>
            </a:r>
            <a:r>
              <a:rPr lang="es-ES" sz="2000" dirty="0" err="1"/>
              <a:t>big</a:t>
            </a:r>
            <a:r>
              <a:rPr lang="es-ES" sz="2000" dirty="0"/>
              <a:t> data y aprendizaje automático</a:t>
            </a:r>
          </a:p>
          <a:p>
            <a:pPr marL="342900" indent="-342900">
              <a:buFont typeface="Arial" panose="020B0604020202020204" pitchFamily="34" charset="0"/>
              <a:buChar char="•"/>
            </a:pPr>
            <a:r>
              <a:rPr lang="es-ES" sz="2000" dirty="0"/>
              <a:t>Motor de procesamiento de datos distribuido -&gt; hasta </a:t>
            </a:r>
            <a:r>
              <a:rPr lang="es-ES" sz="2000" dirty="0" err="1"/>
              <a:t>petabytes</a:t>
            </a:r>
            <a:r>
              <a:rPr lang="es-ES" sz="2000" dirty="0"/>
              <a:t> de datos en miles de máquinas físicas o virtuales</a:t>
            </a:r>
          </a:p>
          <a:p>
            <a:pPr marL="342900" indent="-342900">
              <a:buFont typeface="Arial" panose="020B0604020202020204" pitchFamily="34" charset="0"/>
              <a:buChar char="•"/>
            </a:pPr>
            <a:r>
              <a:rPr lang="es-ES" sz="2000" dirty="0"/>
              <a:t>Código abierto con más de 1000 colaboradores de más de 250 organizaciones</a:t>
            </a:r>
          </a:p>
          <a:p>
            <a:pPr marL="342900" indent="-342900">
              <a:buFont typeface="Arial" panose="020B0604020202020204" pitchFamily="34" charset="0"/>
              <a:buChar char="•"/>
            </a:pPr>
            <a:r>
              <a:rPr lang="es-ES" sz="2000" dirty="0"/>
              <a:t>Fundado por quienes fundaron </a:t>
            </a:r>
            <a:r>
              <a:rPr lang="es-ES" sz="2000" dirty="0" err="1"/>
              <a:t>Databricks</a:t>
            </a:r>
            <a:endParaRPr lang="es-ES" sz="2000" dirty="0"/>
          </a:p>
          <a:p>
            <a:endParaRPr lang="es-ES" sz="2000" dirty="0"/>
          </a:p>
          <a:p>
            <a:r>
              <a:rPr lang="es-ES" sz="2000" dirty="0"/>
              <a:t>Por qué:</a:t>
            </a:r>
          </a:p>
          <a:p>
            <a:endParaRPr lang="es-ES" sz="2000" dirty="0"/>
          </a:p>
          <a:p>
            <a:pPr marL="342900" indent="-342900">
              <a:buFont typeface="Arial" panose="020B0604020202020204" pitchFamily="34" charset="0"/>
              <a:buChar char="•"/>
            </a:pPr>
            <a:r>
              <a:rPr lang="es-ES" sz="2000" dirty="0"/>
              <a:t>Consulta, análisis y transformación de datos a alta velocidad con grandes conjuntos de datos.</a:t>
            </a:r>
          </a:p>
          <a:p>
            <a:pPr marL="342900" indent="-342900">
              <a:buFont typeface="Arial" panose="020B0604020202020204" pitchFamily="34" charset="0"/>
              <a:buChar char="•"/>
            </a:pPr>
            <a:r>
              <a:rPr lang="es-ES" sz="2000" dirty="0"/>
              <a:t>Ideal para algoritmos iterativos (que utilizan una secuencia de estimaciones basadas en la estimación anterior).</a:t>
            </a:r>
          </a:p>
          <a:p>
            <a:pPr marL="342900" indent="-342900">
              <a:buFont typeface="Arial" panose="020B0604020202020204" pitchFamily="34" charset="0"/>
              <a:buChar char="•"/>
            </a:pPr>
            <a:r>
              <a:rPr lang="es-ES" sz="2000" dirty="0"/>
              <a:t>Compatible con varios lenguajes (Java, Scala, R, Python)</a:t>
            </a:r>
          </a:p>
          <a:p>
            <a:pPr marL="342900" indent="-342900">
              <a:buFont typeface="Arial" panose="020B0604020202020204" pitchFamily="34" charset="0"/>
              <a:buChar char="•"/>
            </a:pPr>
            <a:r>
              <a:rPr lang="es-ES" sz="2000" dirty="0"/>
              <a:t>Gratuito</a:t>
            </a:r>
          </a:p>
          <a:p>
            <a:endParaRPr lang="es-ES" sz="2000" dirty="0"/>
          </a:p>
          <a:p>
            <a:r>
              <a:rPr lang="es-ES" sz="2000" dirty="0"/>
              <a:t>Cuando:</a:t>
            </a:r>
          </a:p>
          <a:p>
            <a:endParaRPr lang="es-ES" sz="2000" dirty="0"/>
          </a:p>
          <a:p>
            <a:pPr marL="342900" indent="-342900">
              <a:buFont typeface="Arial" panose="020B0604020202020204" pitchFamily="34" charset="0"/>
              <a:buChar char="•"/>
            </a:pPr>
            <a:r>
              <a:rPr lang="es-ES" sz="2000" dirty="0"/>
              <a:t>Al usar programación funcional (el resultado de las funciones depende solo de sus argumentos, no de los estados globales).</a:t>
            </a:r>
          </a:p>
          <a:p>
            <a:pPr marL="342900" indent="-342900">
              <a:buFont typeface="Arial" panose="020B0604020202020204" pitchFamily="34" charset="0"/>
              <a:buChar char="•"/>
            </a:pPr>
            <a:r>
              <a:rPr lang="es-ES" sz="2000" dirty="0"/>
              <a:t>Para realizar trabajos por lotes de ETL o SQL con grandes conjuntos de datos.</a:t>
            </a:r>
          </a:p>
          <a:p>
            <a:pPr marL="342900" indent="-342900">
              <a:buFont typeface="Arial" panose="020B0604020202020204" pitchFamily="34" charset="0"/>
              <a:buChar char="•"/>
            </a:pPr>
            <a:r>
              <a:rPr lang="es-ES" sz="2000" dirty="0"/>
              <a:t>Procesamiento en </a:t>
            </a:r>
            <a:r>
              <a:rPr lang="es-ES" sz="2000" dirty="0" err="1"/>
              <a:t>streaming</a:t>
            </a:r>
            <a:r>
              <a:rPr lang="es-ES" sz="2000" dirty="0"/>
              <a:t>.</a:t>
            </a:r>
          </a:p>
          <a:p>
            <a:pPr marL="342900" indent="-342900">
              <a:buFont typeface="Arial" panose="020B0604020202020204" pitchFamily="34" charset="0"/>
              <a:buChar char="•"/>
            </a:pPr>
            <a:r>
              <a:rPr lang="es-ES" sz="2000" dirty="0"/>
              <a:t>Tareas de aprendizaje automático.</a:t>
            </a:r>
            <a:endParaRPr lang="es-CO" sz="2000" dirty="0"/>
          </a:p>
        </p:txBody>
      </p:sp>
      <p:sp>
        <p:nvSpPr>
          <p:cNvPr id="20" name="CuadroTexto 19">
            <a:extLst>
              <a:ext uri="{FF2B5EF4-FFF2-40B4-BE49-F238E27FC236}">
                <a16:creationId xmlns:a16="http://schemas.microsoft.com/office/drawing/2014/main" id="{5162FBB5-AECE-ADD6-7A9D-DE5BE557C408}"/>
              </a:ext>
            </a:extLst>
          </p:cNvPr>
          <p:cNvSpPr txBox="1"/>
          <p:nvPr/>
        </p:nvSpPr>
        <p:spPr>
          <a:xfrm>
            <a:off x="854813" y="693813"/>
            <a:ext cx="9184004" cy="646331"/>
          </a:xfrm>
          <a:prstGeom prst="rect">
            <a:avLst/>
          </a:prstGeom>
          <a:noFill/>
        </p:spPr>
        <p:txBody>
          <a:bodyPr wrap="square">
            <a:spAutoFit/>
          </a:bodyPr>
          <a:lstStyle/>
          <a:p>
            <a:r>
              <a:rPr lang="es-ES" sz="3600" dirty="0"/>
              <a:t>Qué, por qué y cuándo usar Apache </a:t>
            </a:r>
            <a:r>
              <a:rPr lang="es-ES" sz="3600" dirty="0" err="1"/>
              <a:t>Spark</a:t>
            </a:r>
            <a:endParaRPr lang="es-ES" sz="3600" dirty="0"/>
          </a:p>
        </p:txBody>
      </p:sp>
    </p:spTree>
    <p:extLst>
      <p:ext uri="{BB962C8B-B14F-4D97-AF65-F5344CB8AC3E}">
        <p14:creationId xmlns:p14="http://schemas.microsoft.com/office/powerpoint/2010/main" val="2349367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798D-67F0-E26C-6C47-7AEE69DA45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AF6917-E002-41FD-0803-43CB2343BD9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6BBB293-4B1F-A9E4-FBD6-48C37CA39CF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6894AC-8F83-877F-2A77-6B8AD868EFD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520D3F2-A42D-ED38-8EA2-1B5B74DB5E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7781C7-68CE-3156-A480-769E08D6972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08945FD-6854-1E86-645C-FAED5DF0DD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575528-60B2-3010-4046-CA666C5CC29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6A4FF8F-EFDC-6007-683F-77FB60FB2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C82CD02-D875-4A38-F161-BDEDD8CDD02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E888622-5FEE-6C03-2CB0-04147F32314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2F8BB3DA-FD41-65C6-D240-2D4EC34777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Tabla&#10;&#10;El contenido generado por IA puede ser incorrecto.">
            <a:extLst>
              <a:ext uri="{FF2B5EF4-FFF2-40B4-BE49-F238E27FC236}">
                <a16:creationId xmlns:a16="http://schemas.microsoft.com/office/drawing/2014/main" id="{4768F9A0-362A-782F-F460-6A4A10A8D1D7}"/>
              </a:ext>
            </a:extLst>
          </p:cNvPr>
          <p:cNvPicPr>
            <a:picLocks noChangeAspect="1"/>
          </p:cNvPicPr>
          <p:nvPr/>
        </p:nvPicPr>
        <p:blipFill>
          <a:blip r:embed="rId5"/>
          <a:stretch>
            <a:fillRect/>
          </a:stretch>
        </p:blipFill>
        <p:spPr>
          <a:xfrm>
            <a:off x="11704320" y="4381782"/>
            <a:ext cx="5406132" cy="2191320"/>
          </a:xfrm>
          <a:prstGeom prst="rect">
            <a:avLst/>
          </a:prstGeom>
        </p:spPr>
      </p:pic>
      <p:pic>
        <p:nvPicPr>
          <p:cNvPr id="16" name="Imagen 15">
            <a:extLst>
              <a:ext uri="{FF2B5EF4-FFF2-40B4-BE49-F238E27FC236}">
                <a16:creationId xmlns:a16="http://schemas.microsoft.com/office/drawing/2014/main" id="{14A1874C-F658-073A-FFA7-81A19FAC0AD9}"/>
              </a:ext>
            </a:extLst>
          </p:cNvPr>
          <p:cNvPicPr>
            <a:picLocks noChangeAspect="1"/>
          </p:cNvPicPr>
          <p:nvPr/>
        </p:nvPicPr>
        <p:blipFill>
          <a:blip r:embed="rId6"/>
          <a:stretch>
            <a:fillRect/>
          </a:stretch>
        </p:blipFill>
        <p:spPr>
          <a:xfrm>
            <a:off x="746077" y="2300287"/>
            <a:ext cx="9753600" cy="5381625"/>
          </a:xfrm>
          <a:prstGeom prst="rect">
            <a:avLst/>
          </a:prstGeom>
        </p:spPr>
      </p:pic>
    </p:spTree>
    <p:extLst>
      <p:ext uri="{BB962C8B-B14F-4D97-AF65-F5344CB8AC3E}">
        <p14:creationId xmlns:p14="http://schemas.microsoft.com/office/powerpoint/2010/main" val="2047587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B309-6F3F-F986-6D45-8122AD7A12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AD1721-CFDD-6149-A5B9-B5933BFFAD3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56BEE41-357C-E22A-9E91-A66E39D3691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AB33CF3-0F41-7874-A241-E9DA9DCAD6E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D4E8B6A-347F-52B7-53F0-2FA470C832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1E4225E-27EA-813C-904F-67CA5C8010A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129A9B8-CAB8-9B92-3AB0-AFBCE9B22D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A77288A-4D65-BE4B-C5B8-194E3C65B8E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A4EACF1-DC94-B9DF-DACF-4DFEE72EE4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AA9D70A-A433-557C-1914-E2D4777CD8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467BD8-84A7-660D-A6A2-60C38334047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5E135689-E66C-B6F2-0D11-BEA07932419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EEDF419D-0CA9-BBDF-63FF-BFD3EA160D91}"/>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2347755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23" name="Imagen 22" descr="Interfaz de usuario gráfica, Aplicación&#10;&#10;El contenido generado por IA puede ser incorrecto.">
            <a:extLst>
              <a:ext uri="{FF2B5EF4-FFF2-40B4-BE49-F238E27FC236}">
                <a16:creationId xmlns:a16="http://schemas.microsoft.com/office/drawing/2014/main" id="{3EE26D2B-9AD3-9635-09DA-99B4C945F01A}"/>
              </a:ext>
            </a:extLst>
          </p:cNvPr>
          <p:cNvPicPr>
            <a:picLocks noChangeAspect="1"/>
          </p:cNvPicPr>
          <p:nvPr/>
        </p:nvPicPr>
        <p:blipFill>
          <a:blip r:embed="rId5"/>
          <a:stretch>
            <a:fillRect/>
          </a:stretch>
        </p:blipFill>
        <p:spPr>
          <a:xfrm>
            <a:off x="4526280" y="763222"/>
            <a:ext cx="10146479" cy="9061238"/>
          </a:xfrm>
          <a:prstGeom prst="rect">
            <a:avLst/>
          </a:prstGeom>
        </p:spPr>
      </p:pic>
    </p:spTree>
    <p:extLst>
      <p:ext uri="{BB962C8B-B14F-4D97-AF65-F5344CB8AC3E}">
        <p14:creationId xmlns:p14="http://schemas.microsoft.com/office/powerpoint/2010/main" val="243508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37BA-2E47-E47F-6517-6CA7A5DF63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B57C3-2DD4-AEFD-77BD-49239251DD2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8CD9D33-29CD-471E-5101-8B0B6A4B21A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A3669EB-DCCE-AD24-2847-B13CC470E17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F2EDF1-2ADE-1FFA-0CC0-954B7D7A271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634F932-D6A1-1594-FE3F-516BF68867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6B0058D-9ABE-523F-EA3D-DD1B1F1E813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D7A92A-9B0D-369E-1CC4-EE50FA2BF95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EB54E16-627E-D8AC-4F69-59F599BA9C2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092567A-74EA-E8EB-E20B-DDCA9FA2E0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73EFAF-90F7-6FF9-292D-4DEE4238F6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04EB0B91-4D74-0469-81A9-9706D40C8229}"/>
              </a:ext>
            </a:extLst>
          </p:cNvPr>
          <p:cNvSpPr>
            <a:spLocks noChangeArrowheads="1"/>
          </p:cNvSpPr>
          <p:nvPr/>
        </p:nvSpPr>
        <p:spPr bwMode="auto">
          <a:xfrm>
            <a:off x="1083564" y="1567429"/>
            <a:ext cx="83439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Hadoop</a:t>
            </a:r>
            <a:r>
              <a:rPr kumimoji="0" lang="es-CO" altLang="es-CO" sz="1800" b="0" i="0" u="none" strike="noStrike" cap="none" normalizeH="0" baseline="0" dirty="0">
                <a:ln>
                  <a:noFill/>
                </a:ln>
                <a:solidFill>
                  <a:schemeClr val="tx1"/>
                </a:solidFill>
                <a:effectLst/>
                <a:latin typeface="Arial" panose="020B0604020202020204" pitchFamily="34" charset="0"/>
              </a:rPr>
              <a:t> es un </a:t>
            </a:r>
            <a:r>
              <a:rPr kumimoji="0" lang="es-CO" altLang="es-CO" sz="1800" b="1" i="0" u="none" strike="noStrike" cap="none" normalizeH="0" baseline="0" dirty="0">
                <a:ln>
                  <a:noFill/>
                </a:ln>
                <a:solidFill>
                  <a:schemeClr val="tx1"/>
                </a:solidFill>
                <a:effectLst/>
                <a:latin typeface="Arial" panose="020B0604020202020204" pitchFamily="34" charset="0"/>
              </a:rPr>
              <a:t>ecosistema completo</a:t>
            </a:r>
            <a:r>
              <a:rPr kumimoji="0" lang="es-CO" altLang="es-CO" sz="1800" b="0" i="0" u="none" strike="noStrike" cap="none" normalizeH="0" baseline="0" dirty="0">
                <a:ln>
                  <a:noFill/>
                </a:ln>
                <a:solidFill>
                  <a:schemeClr val="tx1"/>
                </a:solidFill>
                <a:effectLst/>
                <a:latin typeface="Arial" panose="020B0604020202020204" pitchFamily="34" charset="0"/>
              </a:rPr>
              <a:t> de infraestructura. Originalmente incluía almacenamiento (HDFS) y procesamiento (MapReduce).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err="1">
                <a:ln>
                  <a:noFill/>
                </a:ln>
                <a:solidFill>
                  <a:schemeClr val="tx1"/>
                </a:solidFill>
                <a:effectLst/>
                <a:latin typeface="Arial" panose="020B0604020202020204" pitchFamily="34" charset="0"/>
              </a:rPr>
              <a:t>Spark</a:t>
            </a:r>
            <a:r>
              <a:rPr kumimoji="0" lang="es-CO" altLang="es-CO" sz="1800" b="0" i="0" u="none" strike="noStrike" cap="none" normalizeH="0" baseline="0" dirty="0">
                <a:ln>
                  <a:noFill/>
                </a:ln>
                <a:solidFill>
                  <a:schemeClr val="tx1"/>
                </a:solidFill>
                <a:effectLst/>
                <a:latin typeface="Arial" panose="020B0604020202020204" pitchFamily="34" charset="0"/>
              </a:rPr>
              <a:t> es puramente un </a:t>
            </a:r>
            <a:r>
              <a:rPr kumimoji="0" lang="es-CO" altLang="es-CO" sz="1800" b="1" i="0" u="none" strike="noStrike" cap="none" normalizeH="0" baseline="0" dirty="0">
                <a:ln>
                  <a:noFill/>
                </a:ln>
                <a:solidFill>
                  <a:schemeClr val="tx1"/>
                </a:solidFill>
                <a:effectLst/>
                <a:latin typeface="Arial" panose="020B0604020202020204" pitchFamily="34" charset="0"/>
              </a:rPr>
              <a:t>motor de procesamiento</a:t>
            </a:r>
            <a:r>
              <a:rPr kumimoji="0" lang="es-CO" altLang="es-CO" sz="1800" b="0" i="0" u="none" strike="noStrike" cap="none" normalizeH="0" baseline="0" dirty="0">
                <a:ln>
                  <a:noFill/>
                </a:ln>
                <a:solidFill>
                  <a:schemeClr val="tx1"/>
                </a:solidFill>
                <a:effectLst/>
                <a:latin typeface="Arial" panose="020B0604020202020204" pitchFamily="34" charset="0"/>
              </a:rPr>
              <a:t>. No tiene su propio almacenamiento; necesita conectarse a uno (como HDFS de Hadoop, Amazon S3, Azure Blob Storage, etc.).</a:t>
            </a:r>
          </a:p>
        </p:txBody>
      </p:sp>
      <p:sp>
        <p:nvSpPr>
          <p:cNvPr id="15" name="Rectangle 2">
            <a:extLst>
              <a:ext uri="{FF2B5EF4-FFF2-40B4-BE49-F238E27FC236}">
                <a16:creationId xmlns:a16="http://schemas.microsoft.com/office/drawing/2014/main" id="{6EA0A89C-9836-3ED0-8DE1-C8FFEC851E6F}"/>
              </a:ext>
            </a:extLst>
          </p:cNvPr>
          <p:cNvSpPr>
            <a:spLocks noChangeArrowheads="1"/>
          </p:cNvSpPr>
          <p:nvPr/>
        </p:nvSpPr>
        <p:spPr bwMode="auto">
          <a:xfrm>
            <a:off x="1083564" y="3232591"/>
            <a:ext cx="8627364"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¿Cuándo usar cuál?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Hadoop (MapReduce)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Tienes </a:t>
            </a:r>
            <a:r>
              <a:rPr kumimoji="0" lang="es-CO" altLang="es-CO" sz="2000" b="1" i="0" u="none" strike="noStrike" cap="none" normalizeH="0" baseline="0" dirty="0" err="1">
                <a:ln>
                  <a:noFill/>
                </a:ln>
                <a:solidFill>
                  <a:schemeClr val="tx1"/>
                </a:solidFill>
                <a:effectLst/>
                <a:latin typeface="Arial" panose="020B0604020202020204" pitchFamily="34" charset="0"/>
              </a:rPr>
              <a:t>petabytes</a:t>
            </a:r>
            <a:r>
              <a:rPr kumimoji="0" lang="es-CO" altLang="es-CO" sz="2000" b="0" i="0" u="none" strike="noStrike" cap="none" normalizeH="0" baseline="0" dirty="0">
                <a:ln>
                  <a:noFill/>
                </a:ln>
                <a:solidFill>
                  <a:schemeClr val="tx1"/>
                </a:solidFill>
                <a:effectLst/>
                <a:latin typeface="Arial" panose="020B0604020202020204" pitchFamily="34" charset="0"/>
              </a:rPr>
              <a:t> de datos históricos que no necesitas analizar con urgencia (ej. reportes mensuales).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presupuesto es limitado y prefieres usar almacenamiento en disco barato.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procesamiento es lineal y no requiere volver a leer los datos múltiples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a:t>
            </a:r>
            <a:r>
              <a:rPr kumimoji="0" lang="es-CO" altLang="es-CO" sz="2000" b="1" i="0" u="none" strike="noStrike" cap="none" normalizeH="0" baseline="0" dirty="0" err="1">
                <a:ln>
                  <a:noFill/>
                </a:ln>
                <a:solidFill>
                  <a:schemeClr val="tx1"/>
                </a:solidFill>
                <a:effectLst/>
                <a:latin typeface="Arial" panose="020B0604020202020204" pitchFamily="34" charset="0"/>
              </a:rPr>
              <a:t>Spark</a:t>
            </a:r>
            <a:r>
              <a:rPr kumimoji="0" lang="es-CO" altLang="es-CO" sz="2000" b="1" i="0" u="none" strike="noStrike" cap="none" normalizeH="0" baseline="0" dirty="0">
                <a:ln>
                  <a:noFill/>
                </a:ln>
                <a:solidFill>
                  <a:schemeClr val="tx1"/>
                </a:solidFill>
                <a:effectLst/>
                <a:latin typeface="Arial" panose="020B0604020202020204" pitchFamily="34" charset="0"/>
              </a:rPr>
              <a:t>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Necesitas resultados rápidos o en </a:t>
            </a:r>
            <a:r>
              <a:rPr kumimoji="0" lang="es-CO" altLang="es-CO" sz="2000" b="1" i="0" u="none" strike="noStrike" cap="none" normalizeH="0" baseline="0" dirty="0">
                <a:ln>
                  <a:noFill/>
                </a:ln>
                <a:solidFill>
                  <a:schemeClr val="tx1"/>
                </a:solidFill>
                <a:effectLst/>
                <a:latin typeface="Arial" panose="020B0604020202020204" pitchFamily="34" charset="0"/>
              </a:rPr>
              <a:t>tiempo real</a:t>
            </a:r>
            <a:r>
              <a:rPr kumimoji="0" lang="es-CO" altLang="es-CO" sz="2000" b="0" i="0" u="none" strike="noStrike" cap="none" normalizeH="0" baseline="0" dirty="0">
                <a:ln>
                  <a:noFill/>
                </a:ln>
                <a:solidFill>
                  <a:schemeClr val="tx1"/>
                </a:solidFill>
                <a:effectLst/>
                <a:latin typeface="Arial" panose="020B0604020202020204" pitchFamily="34" charset="0"/>
              </a:rPr>
              <a:t> (ej. detección de fraude bancario al instante).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Estás haciendo </a:t>
            </a:r>
            <a:r>
              <a:rPr kumimoji="0" lang="es-CO" altLang="es-CO" sz="2000" b="1" i="0" u="none" strike="noStrike" cap="none" normalizeH="0" baseline="0" dirty="0">
                <a:ln>
                  <a:noFill/>
                </a:ln>
                <a:solidFill>
                  <a:schemeClr val="tx1"/>
                </a:solidFill>
                <a:effectLst/>
                <a:latin typeface="Arial" panose="020B0604020202020204" pitchFamily="34" charset="0"/>
              </a:rPr>
              <a:t>Ciencia de Datos o Machine </a:t>
            </a:r>
            <a:r>
              <a:rPr kumimoji="0" lang="es-CO" altLang="es-CO" sz="2000" b="1" i="0" u="none" strike="noStrike" cap="none" normalizeH="0" baseline="0" dirty="0" err="1">
                <a:ln>
                  <a:noFill/>
                </a:ln>
                <a:solidFill>
                  <a:schemeClr val="tx1"/>
                </a:solidFill>
                <a:effectLst/>
                <a:latin typeface="Arial" panose="020B0604020202020204" pitchFamily="34" charset="0"/>
              </a:rPr>
              <a:t>Learning</a:t>
            </a:r>
            <a:r>
              <a:rPr kumimoji="0" lang="es-CO" altLang="es-CO" sz="2000" b="0" i="0" u="none" strike="noStrike" cap="none" normalizeH="0" baseline="0" dirty="0">
                <a:ln>
                  <a:noFill/>
                </a:ln>
                <a:solidFill>
                  <a:schemeClr val="tx1"/>
                </a:solidFill>
                <a:effectLst/>
                <a:latin typeface="Arial" panose="020B0604020202020204" pitchFamily="34" charset="0"/>
              </a:rPr>
              <a:t> (entrenar modelos requiere iterar sobre los mismos datos muchas veces; </a:t>
            </a:r>
            <a:r>
              <a:rPr kumimoji="0" lang="es-CO" altLang="es-CO" sz="2000" b="0" i="0" u="none" strike="noStrike" cap="none" normalizeH="0" baseline="0" dirty="0" err="1">
                <a:ln>
                  <a:noFill/>
                </a:ln>
                <a:solidFill>
                  <a:schemeClr val="tx1"/>
                </a:solidFill>
                <a:effectLst/>
                <a:latin typeface="Arial" panose="020B0604020202020204" pitchFamily="34" charset="0"/>
              </a:rPr>
              <a:t>Spark</a:t>
            </a:r>
            <a:r>
              <a:rPr kumimoji="0" lang="es-CO" altLang="es-CO" sz="2000" b="0" i="0" u="none" strike="noStrike" cap="none" normalizeH="0" baseline="0" dirty="0">
                <a:ln>
                  <a:noFill/>
                </a:ln>
                <a:solidFill>
                  <a:schemeClr val="tx1"/>
                </a:solidFill>
                <a:effectLst/>
                <a:latin typeface="Arial" panose="020B0604020202020204" pitchFamily="34" charset="0"/>
              </a:rPr>
              <a:t> lo hace en RAM, Hadoop tendría que leer/escribir en disco miles de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Quieres hacer consultas interactivas (SQL) sobre grandes volúmenes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7" name="Imagen 16">
            <a:extLst>
              <a:ext uri="{FF2B5EF4-FFF2-40B4-BE49-F238E27FC236}">
                <a16:creationId xmlns:a16="http://schemas.microsoft.com/office/drawing/2014/main" id="{B0A8DB18-AADC-7806-179D-5ED3BD9BFB0E}"/>
              </a:ext>
            </a:extLst>
          </p:cNvPr>
          <p:cNvPicPr>
            <a:picLocks noChangeAspect="1"/>
          </p:cNvPicPr>
          <p:nvPr/>
        </p:nvPicPr>
        <p:blipFill>
          <a:blip r:embed="rId5"/>
          <a:stretch>
            <a:fillRect/>
          </a:stretch>
        </p:blipFill>
        <p:spPr>
          <a:xfrm>
            <a:off x="9847932" y="2306093"/>
            <a:ext cx="8187083" cy="5924442"/>
          </a:xfrm>
          <a:prstGeom prst="rect">
            <a:avLst/>
          </a:prstGeom>
        </p:spPr>
      </p:pic>
    </p:spTree>
    <p:extLst>
      <p:ext uri="{BB962C8B-B14F-4D97-AF65-F5344CB8AC3E}">
        <p14:creationId xmlns:p14="http://schemas.microsoft.com/office/powerpoint/2010/main" val="131408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6397-133A-4994-5643-261CCB18E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EB451-7A2E-2A0F-0ACD-A3D3BA1AA9D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CEB6C1E-E065-E513-1C1E-0DE2508B64A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9AB8D7B-F855-3230-21D0-BF122D0FDE2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AC129-37C3-6514-2D34-C396C616FFB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D1BD73A-2A7E-A545-68DC-8EA0BE2812C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EF14F8D-004E-01C8-6D1A-8CC56A97663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92D745F-F620-C01F-A791-7AFE01AD076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E4DB10B-F3E1-C6C2-08A6-70C40438B2B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B7CB70-2ACB-00E8-5B8B-AA1049CA49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08751EA-1444-C519-DBE9-58EAAB34E55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5DA50E2D-D261-4ECC-2534-9500AADFD38B}"/>
              </a:ext>
            </a:extLst>
          </p:cNvPr>
          <p:cNvSpPr>
            <a:spLocks noChangeArrowheads="1"/>
          </p:cNvSpPr>
          <p:nvPr/>
        </p:nvSpPr>
        <p:spPr bwMode="auto">
          <a:xfrm>
            <a:off x="3342132" y="7890534"/>
            <a:ext cx="6309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Controlador (Driver):</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Controla todos los procesos</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Convierte el código de usuario en transformaciones y acciones -&gt; tareas</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Distribuye tareas entre ejecutores</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p:txBody>
      </p:sp>
      <p:sp>
        <p:nvSpPr>
          <p:cNvPr id="15" name="Rectangle 1">
            <a:extLst>
              <a:ext uri="{FF2B5EF4-FFF2-40B4-BE49-F238E27FC236}">
                <a16:creationId xmlns:a16="http://schemas.microsoft.com/office/drawing/2014/main" id="{697C45BA-833D-1FAD-D40E-16FB990FE7EB}"/>
              </a:ext>
            </a:extLst>
          </p:cNvPr>
          <p:cNvSpPr>
            <a:spLocks noChangeArrowheads="1"/>
          </p:cNvSpPr>
          <p:nvPr/>
        </p:nvSpPr>
        <p:spPr bwMode="auto">
          <a:xfrm>
            <a:off x="10356038" y="7716798"/>
            <a:ext cx="6309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Ejecutor (</a:t>
            </a:r>
            <a:r>
              <a:rPr lang="es-ES" altLang="es-CO" sz="1800" b="1" dirty="0" err="1">
                <a:solidFill>
                  <a:schemeClr val="tx1"/>
                </a:solidFill>
                <a:latin typeface="Arial" panose="020B0604020202020204" pitchFamily="34" charset="0"/>
              </a:rPr>
              <a:t>Worker</a:t>
            </a:r>
            <a:r>
              <a:rPr lang="es-ES" altLang="es-CO" sz="1800" b="1" dirty="0">
                <a:solidFill>
                  <a:schemeClr val="tx1"/>
                </a:solidFill>
                <a:latin typeface="Arial" panose="020B0604020202020204" pitchFamily="34" charset="0"/>
              </a:rPr>
              <a:t>):</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«Trabajador»: ejecuta tareas y devuelve el resultado a un controlador</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Ambos se ejecutan como JVM</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id="{D18559F0-C9E0-2193-AD93-F44526A4E8DF}"/>
              </a:ext>
            </a:extLst>
          </p:cNvPr>
          <p:cNvPicPr>
            <a:picLocks noChangeAspect="1"/>
          </p:cNvPicPr>
          <p:nvPr/>
        </p:nvPicPr>
        <p:blipFill>
          <a:blip r:embed="rId5"/>
          <a:stretch>
            <a:fillRect/>
          </a:stretch>
        </p:blipFill>
        <p:spPr>
          <a:xfrm>
            <a:off x="3852369" y="555020"/>
            <a:ext cx="10372344" cy="6958789"/>
          </a:xfrm>
          <a:prstGeom prst="rect">
            <a:avLst/>
          </a:prstGeom>
        </p:spPr>
      </p:pic>
    </p:spTree>
    <p:extLst>
      <p:ext uri="{BB962C8B-B14F-4D97-AF65-F5344CB8AC3E}">
        <p14:creationId xmlns:p14="http://schemas.microsoft.com/office/powerpoint/2010/main" val="428898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678-B35D-910A-A67F-AF2BFDEEE3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3855AE-B132-02B5-B764-F958034BF05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9DFA67F-9711-2E69-CE3C-72C7D5475BE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7B4DCFB-4745-D2D7-8E04-91744B082F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45FA77-9A3D-832B-7130-8D7327EC723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284E7EC-5AAC-3637-18AF-5E1AE5D73F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7319878-0FF2-3B17-863A-206092F0D56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A2C22EE-9EA4-02EF-54A6-45986D7BD5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FA0EB68-DEB7-FB40-A13D-6A971FE4C52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9548B2-F541-91A2-8139-B16A89727AD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1F6F86-6751-4D9F-CD0F-78B1A6E9CDE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0B8126E-3857-ADE0-509B-AC8D5CA8078C}"/>
              </a:ext>
            </a:extLst>
          </p:cNvPr>
          <p:cNvSpPr>
            <a:spLocks noChangeArrowheads="1"/>
          </p:cNvSpPr>
          <p:nvPr/>
        </p:nvSpPr>
        <p:spPr bwMode="auto">
          <a:xfrm>
            <a:off x="1497330" y="3818962"/>
            <a:ext cx="1219581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RDD:</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Conjunto de datos distribuido resiliente: las abstracciones de </a:t>
            </a:r>
            <a:r>
              <a:rPr lang="es-ES" altLang="es-CO" sz="2400" b="1" dirty="0" err="1">
                <a:solidFill>
                  <a:schemeClr val="tx1"/>
                </a:solidFill>
                <a:latin typeface="Arial" panose="020B0604020202020204" pitchFamily="34" charset="0"/>
              </a:rPr>
              <a:t>Spark</a:t>
            </a:r>
            <a:r>
              <a:rPr lang="es-ES" altLang="es-CO" sz="2400" b="1" dirty="0">
                <a:solidFill>
                  <a:schemeClr val="tx1"/>
                </a:solidFill>
                <a:latin typeface="Arial" panose="020B0604020202020204" pitchFamily="34" charset="0"/>
              </a:rPr>
              <a:t>. Se utiliza para gestionar la recopilación distribuida de elementos de datos (p. ej., filas en un archivo de texto, matriz de datos, conjunto de datos binarios) en todos los nodos de un clúster.</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Es inmutable.</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Transformación:</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Se planifica y optimiza, pero no se evalúa.</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Se planifica como DAG: grafo acíclico directo.</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Acción:</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La acción es un desencadenador que inicia todo el proceso.</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pic>
        <p:nvPicPr>
          <p:cNvPr id="14" name="Imagen 13" descr="Gráfico, Gráfico de cajas y bigotes&#10;&#10;El contenido generado por IA puede ser incorrecto.">
            <a:extLst>
              <a:ext uri="{FF2B5EF4-FFF2-40B4-BE49-F238E27FC236}">
                <a16:creationId xmlns:a16="http://schemas.microsoft.com/office/drawing/2014/main" id="{120549B5-A894-A88B-6C71-59BE1F919DA8}"/>
              </a:ext>
            </a:extLst>
          </p:cNvPr>
          <p:cNvPicPr>
            <a:picLocks noChangeAspect="1"/>
          </p:cNvPicPr>
          <p:nvPr/>
        </p:nvPicPr>
        <p:blipFill>
          <a:blip r:embed="rId5"/>
          <a:stretch>
            <a:fillRect/>
          </a:stretch>
        </p:blipFill>
        <p:spPr>
          <a:xfrm>
            <a:off x="3185281" y="1070384"/>
            <a:ext cx="11917438" cy="1962424"/>
          </a:xfrm>
          <a:prstGeom prst="rect">
            <a:avLst/>
          </a:prstGeom>
        </p:spPr>
      </p:pic>
      <mc:AlternateContent xmlns:mc="http://schemas.openxmlformats.org/markup-compatibility/2006">
        <mc:Choice xmlns:p14="http://schemas.microsoft.com/office/powerpoint/2010/main" Requires="p14">
          <p:contentPart p14:bwMode="auto" r:id="rId6">
            <p14:nvContentPartPr>
              <p14:cNvPr id="15" name="Entrada de lápiz 14">
                <a:extLst>
                  <a:ext uri="{FF2B5EF4-FFF2-40B4-BE49-F238E27FC236}">
                    <a16:creationId xmlns:a16="http://schemas.microsoft.com/office/drawing/2014/main" id="{DEC1474E-2493-DBFD-0872-96DF9224F574}"/>
                  </a:ext>
                </a:extLst>
              </p14:cNvPr>
              <p14:cNvContentPartPr/>
              <p14:nvPr/>
            </p14:nvContentPartPr>
            <p14:xfrm>
              <a:off x="6930525" y="1959060"/>
              <a:ext cx="226440" cy="175680"/>
            </p14:xfrm>
          </p:contentPart>
        </mc:Choice>
        <mc:Fallback>
          <p:pic>
            <p:nvPicPr>
              <p:cNvPr id="15" name="Entrada de lápiz 14">
                <a:extLst>
                  <a:ext uri="{FF2B5EF4-FFF2-40B4-BE49-F238E27FC236}">
                    <a16:creationId xmlns:a16="http://schemas.microsoft.com/office/drawing/2014/main" id="{DEC1474E-2493-DBFD-0872-96DF9224F574}"/>
                  </a:ext>
                </a:extLst>
              </p:cNvPr>
              <p:cNvPicPr/>
              <p:nvPr/>
            </p:nvPicPr>
            <p:blipFill>
              <a:blip r:embed="rId7"/>
              <a:stretch>
                <a:fillRect/>
              </a:stretch>
            </p:blipFill>
            <p:spPr>
              <a:xfrm>
                <a:off x="6921525" y="1950060"/>
                <a:ext cx="244080" cy="193320"/>
              </a:xfrm>
              <a:prstGeom prst="rect">
                <a:avLst/>
              </a:prstGeom>
            </p:spPr>
          </p:pic>
        </mc:Fallback>
      </mc:AlternateContent>
    </p:spTree>
    <p:extLst>
      <p:ext uri="{BB962C8B-B14F-4D97-AF65-F5344CB8AC3E}">
        <p14:creationId xmlns:p14="http://schemas.microsoft.com/office/powerpoint/2010/main" val="136309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B1C8-6526-F2BF-6EDF-16D4640AF9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6AD8D2-B24F-1689-ACB8-1488456AA9C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BAF4C8B-FAAE-B915-BC15-66F54B54342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D1EE4A-3E2E-FCF1-0062-63AE7DA41DD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994F88-64FD-9061-FC75-7ECB42A085A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544B94-0BB5-01F1-767E-5FDD11DBD8A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41C1E4-720F-A356-DC69-5ABFF187C44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490EFEA-FCC0-732F-BC85-12832678584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B02DAE5-BFA7-80F6-2CD3-E9941604077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C9310C1-CCB2-7C08-1288-CD9C288F22F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18A4EA5-7F11-1DD4-5C1A-6325B73E121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AutoShape 2">
            <a:extLst>
              <a:ext uri="{FF2B5EF4-FFF2-40B4-BE49-F238E27FC236}">
                <a16:creationId xmlns:a16="http://schemas.microsoft.com/office/drawing/2014/main" id="{EB934E84-978A-9C07-F51F-EFE2B835C61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90D8B8A1-A148-5B2A-8252-13690ECCE5BC}"/>
              </a:ext>
            </a:extLst>
          </p:cNvPr>
          <p:cNvPicPr>
            <a:picLocks noChangeAspect="1"/>
          </p:cNvPicPr>
          <p:nvPr/>
        </p:nvPicPr>
        <p:blipFill>
          <a:blip r:embed="rId5"/>
          <a:stretch>
            <a:fillRect/>
          </a:stretch>
        </p:blipFill>
        <p:spPr>
          <a:xfrm>
            <a:off x="4419600" y="1452562"/>
            <a:ext cx="9753600" cy="7381875"/>
          </a:xfrm>
          <a:prstGeom prst="rect">
            <a:avLst/>
          </a:prstGeom>
        </p:spPr>
      </p:pic>
    </p:spTree>
    <p:extLst>
      <p:ext uri="{BB962C8B-B14F-4D97-AF65-F5344CB8AC3E}">
        <p14:creationId xmlns:p14="http://schemas.microsoft.com/office/powerpoint/2010/main" val="25482233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16785</TotalTime>
  <Words>2542</Words>
  <Application>Microsoft Office PowerPoint</Application>
  <PresentationFormat>Personalizado</PresentationFormat>
  <Paragraphs>366</Paragraphs>
  <Slides>43</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43</vt:i4>
      </vt:variant>
    </vt:vector>
  </HeadingPairs>
  <TitlesOfParts>
    <vt:vector size="54" baseType="lpstr">
      <vt:lpstr>Google Sans Text</vt:lpstr>
      <vt:lpstr>ArialMT</vt:lpstr>
      <vt:lpstr>Arial-BoldMT</vt:lpstr>
      <vt:lpstr>Poppins</vt:lpstr>
      <vt:lpstr>Courier</vt:lpstr>
      <vt:lpstr>Courier-Oblique</vt:lpstr>
      <vt:lpstr>Calibri</vt:lpstr>
      <vt:lpstr>CourierNewPS-BoldMT</vt:lpstr>
      <vt:lpstr>CourierNewPS-BoldItalicMT</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48</cp:revision>
  <dcterms:created xsi:type="dcterms:W3CDTF">2006-08-16T00:00:00Z</dcterms:created>
  <dcterms:modified xsi:type="dcterms:W3CDTF">2026-01-15T03:18:16Z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